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3" r:id="rId5"/>
    <p:sldId id="259" r:id="rId6"/>
    <p:sldId id="274" r:id="rId7"/>
    <p:sldId id="276" r:id="rId8"/>
    <p:sldId id="275" r:id="rId9"/>
    <p:sldId id="260" r:id="rId10"/>
    <p:sldId id="277" r:id="rId11"/>
    <p:sldId id="261" r:id="rId12"/>
    <p:sldId id="278" r:id="rId13"/>
    <p:sldId id="262" r:id="rId14"/>
    <p:sldId id="279" r:id="rId15"/>
    <p:sldId id="263" r:id="rId16"/>
    <p:sldId id="264" r:id="rId17"/>
    <p:sldId id="280" r:id="rId18"/>
    <p:sldId id="281" r:id="rId19"/>
    <p:sldId id="282" r:id="rId20"/>
    <p:sldId id="283" r:id="rId21"/>
    <p:sldId id="284" r:id="rId22"/>
    <p:sldId id="285" r:id="rId23"/>
    <p:sldId id="286" r:id="rId24"/>
    <p:sldId id="287" r:id="rId25"/>
    <p:sldId id="288" r:id="rId26"/>
    <p:sldId id="289" r:id="rId27"/>
    <p:sldId id="291" r:id="rId28"/>
    <p:sldId id="271" r:id="rId29"/>
    <p:sldId id="265" r:id="rId30"/>
    <p:sldId id="27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obot standing in front of a blue background&#10;&#10;Description automatically generated">
            <a:extLst>
              <a:ext uri="{FF2B5EF4-FFF2-40B4-BE49-F238E27FC236}">
                <a16:creationId xmlns:a16="http://schemas.microsoft.com/office/drawing/2014/main" id="{1BF8A8CA-73FF-A593-DDF1-E62469FBB6C8}"/>
              </a:ext>
            </a:extLst>
          </p:cNvPr>
          <p:cNvPicPr>
            <a:picLocks noChangeAspect="1"/>
          </p:cNvPicPr>
          <p:nvPr/>
        </p:nvPicPr>
        <p:blipFill rotWithShape="1">
          <a:blip r:embed="rId2">
            <a:alphaModFix amt="50000"/>
          </a:blip>
          <a:srcRect l="11785" r="18215"/>
          <a:stretch/>
        </p:blipFill>
        <p:spPr>
          <a:xfrm>
            <a:off x="20" y="1"/>
            <a:ext cx="9143980" cy="6857999"/>
          </a:xfrm>
          <a:prstGeom prst="rect">
            <a:avLst/>
          </a:prstGeom>
        </p:spPr>
      </p:pic>
      <p:sp>
        <p:nvSpPr>
          <p:cNvPr id="2" name="Title 1"/>
          <p:cNvSpPr>
            <a:spLocks noGrp="1"/>
          </p:cNvSpPr>
          <p:nvPr>
            <p:ph type="ctrTitle"/>
          </p:nvPr>
        </p:nvSpPr>
        <p:spPr>
          <a:xfrm>
            <a:off x="1143000" y="1122362"/>
            <a:ext cx="6858000" cy="2900518"/>
          </a:xfrm>
        </p:spPr>
        <p:txBody>
          <a:bodyPr>
            <a:normAutofit/>
          </a:bodyPr>
          <a:lstStyle/>
          <a:p>
            <a:r>
              <a:rPr lang="en-US" dirty="0">
                <a:solidFill>
                  <a:schemeClr val="accent2"/>
                </a:solidFill>
              </a:rPr>
              <a:t>Applications of Artificial Intelligence and Machine Learning</a:t>
            </a:r>
          </a:p>
        </p:txBody>
      </p:sp>
      <p:sp>
        <p:nvSpPr>
          <p:cNvPr id="3" name="Subtitle 2"/>
          <p:cNvSpPr>
            <a:spLocks noGrp="1"/>
          </p:cNvSpPr>
          <p:nvPr>
            <p:ph type="subTitle" idx="1"/>
          </p:nvPr>
        </p:nvSpPr>
        <p:spPr>
          <a:xfrm>
            <a:off x="1143000" y="4159404"/>
            <a:ext cx="6858000" cy="1098395"/>
          </a:xfrm>
        </p:spPr>
        <p:txBody>
          <a:bodyPr>
            <a:normAutofit/>
          </a:bodyPr>
          <a:lstStyle/>
          <a:p>
            <a:pPr>
              <a:lnSpc>
                <a:spcPct val="90000"/>
              </a:lnSpc>
            </a:pPr>
            <a:r>
              <a:rPr lang="en-US" dirty="0">
                <a:solidFill>
                  <a:schemeClr val="tx1">
                    <a:lumMod val="95000"/>
                  </a:schemeClr>
                </a:solidFill>
              </a:rPr>
              <a:t>Solomon Awuku</a:t>
            </a:r>
          </a:p>
          <a:p>
            <a:pPr>
              <a:lnSpc>
                <a:spcPct val="90000"/>
              </a:lnSpc>
            </a:pPr>
            <a:r>
              <a:rPr lang="en-US" dirty="0">
                <a:solidFill>
                  <a:schemeClr val="tx1">
                    <a:lumMod val="95000"/>
                  </a:schemeClr>
                </a:solidFill>
              </a:rPr>
              <a:t>DeVry ,June 2024</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8CB52F-5A55-EA30-48BD-40F660D500FA}"/>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defTabSz="914400">
              <a:lnSpc>
                <a:spcPct val="90000"/>
              </a:lnSpc>
            </a:pPr>
            <a:r>
              <a:rPr lang="en-US" sz="3100" kern="1200">
                <a:solidFill>
                  <a:srgbClr val="FFFFFF"/>
                </a:solidFill>
                <a:latin typeface="+mj-lt"/>
                <a:ea typeface="+mj-ea"/>
                <a:cs typeface="+mj-cs"/>
              </a:rPr>
              <a:t>Data Edited </a:t>
            </a:r>
          </a:p>
        </p:txBody>
      </p:sp>
      <p:pic>
        <p:nvPicPr>
          <p:cNvPr id="5" name="Content Placeholder 4">
            <a:extLst>
              <a:ext uri="{FF2B5EF4-FFF2-40B4-BE49-F238E27FC236}">
                <a16:creationId xmlns:a16="http://schemas.microsoft.com/office/drawing/2014/main" id="{0CB63AA2-BCAB-2181-C360-59D4E8135868}"/>
              </a:ext>
            </a:extLst>
          </p:cNvPr>
          <p:cNvPicPr>
            <a:picLocks noGrp="1" noChangeAspect="1"/>
          </p:cNvPicPr>
          <p:nvPr>
            <p:ph idx="1"/>
          </p:nvPr>
        </p:nvPicPr>
        <p:blipFill>
          <a:blip r:embed="rId2"/>
          <a:stretch>
            <a:fillRect/>
          </a:stretch>
        </p:blipFill>
        <p:spPr>
          <a:xfrm>
            <a:off x="3582987" y="2398017"/>
            <a:ext cx="5085525" cy="2059637"/>
          </a:xfrm>
          <a:prstGeom prst="rect">
            <a:avLst/>
          </a:prstGeom>
        </p:spPr>
      </p:pic>
    </p:spTree>
    <p:extLst>
      <p:ext uri="{BB962C8B-B14F-4D97-AF65-F5344CB8AC3E}">
        <p14:creationId xmlns:p14="http://schemas.microsoft.com/office/powerpoint/2010/main" val="30116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762001"/>
            <a:ext cx="4000647" cy="1708242"/>
          </a:xfrm>
        </p:spPr>
        <p:txBody>
          <a:bodyPr anchor="ctr">
            <a:normAutofit/>
          </a:bodyPr>
          <a:lstStyle/>
          <a:p>
            <a:pPr marL="0" marR="0">
              <a:lnSpc>
                <a:spcPct val="107000"/>
              </a:lnSpc>
              <a:spcBef>
                <a:spcPts val="0"/>
              </a:spcBef>
              <a:spcAft>
                <a:spcPts val="800"/>
              </a:spcAf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Data Visualization</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571350" y="2470244"/>
            <a:ext cx="4000647" cy="3769835"/>
          </a:xfrm>
        </p:spPr>
        <p:txBody>
          <a:bodyPr anchor="ctr">
            <a:normAutofit/>
          </a:bodyPr>
          <a:lstStyle/>
          <a:p>
            <a:r>
              <a:rPr lang="en-US" sz="1800" kern="0" dirty="0">
                <a:effectLst/>
                <a:latin typeface="Times New Roman" panose="02020603050405020304" pitchFamily="18" charset="0"/>
                <a:ea typeface="Times New Roman" panose="02020603050405020304" pitchFamily="18" charset="0"/>
              </a:rPr>
              <a:t>To understand the relationships between the features, a pairwise scatter plot was generated. This helped in identifying potential correlations and the importance of each feature in predicting the cereal ratings</a:t>
            </a:r>
            <a:endParaRPr lang="en-US" sz="1700" dirty="0"/>
          </a:p>
        </p:txBody>
      </p:sp>
      <p:pic>
        <p:nvPicPr>
          <p:cNvPr id="5" name="Picture 4" descr="Close up of a molecular model">
            <a:extLst>
              <a:ext uri="{FF2B5EF4-FFF2-40B4-BE49-F238E27FC236}">
                <a16:creationId xmlns:a16="http://schemas.microsoft.com/office/drawing/2014/main" id="{3D6FB2EE-0916-3E5B-1611-768D57523516}"/>
              </a:ext>
            </a:extLst>
          </p:cNvPr>
          <p:cNvPicPr>
            <a:picLocks noChangeAspect="1"/>
          </p:cNvPicPr>
          <p:nvPr/>
        </p:nvPicPr>
        <p:blipFill rotWithShape="1">
          <a:blip r:embed="rId2"/>
          <a:srcRect l="48270" r="8047"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E0B602-AAB2-6668-D1B4-37BDC37A463C}"/>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defTabSz="914400">
              <a:lnSpc>
                <a:spcPct val="90000"/>
              </a:lnSpc>
            </a:pPr>
            <a:r>
              <a:rPr lang="en-US" sz="3100" kern="1200">
                <a:solidFill>
                  <a:srgbClr val="FFFFFF"/>
                </a:solidFill>
                <a:latin typeface="+mj-lt"/>
                <a:ea typeface="+mj-ea"/>
                <a:cs typeface="+mj-cs"/>
              </a:rPr>
              <a:t>Scatted Plot</a:t>
            </a:r>
          </a:p>
        </p:txBody>
      </p:sp>
      <p:pic>
        <p:nvPicPr>
          <p:cNvPr id="5" name="Content Placeholder 4" descr="A graph of a number of objects&#10;&#10;Description automatically generated with medium confidence">
            <a:extLst>
              <a:ext uri="{FF2B5EF4-FFF2-40B4-BE49-F238E27FC236}">
                <a16:creationId xmlns:a16="http://schemas.microsoft.com/office/drawing/2014/main" id="{77AC124A-6A04-F4FE-2F67-CEE661867D85}"/>
              </a:ext>
            </a:extLst>
          </p:cNvPr>
          <p:cNvPicPr>
            <a:picLocks noGrp="1" noChangeAspect="1"/>
          </p:cNvPicPr>
          <p:nvPr>
            <p:ph idx="1"/>
          </p:nvPr>
        </p:nvPicPr>
        <p:blipFill>
          <a:blip r:embed="rId2"/>
          <a:stretch>
            <a:fillRect/>
          </a:stretch>
        </p:blipFill>
        <p:spPr>
          <a:xfrm>
            <a:off x="3582987" y="885073"/>
            <a:ext cx="5085525" cy="5085525"/>
          </a:xfrm>
          <a:prstGeom prst="rect">
            <a:avLst/>
          </a:prstGeom>
        </p:spPr>
      </p:pic>
    </p:spTree>
    <p:extLst>
      <p:ext uri="{BB962C8B-B14F-4D97-AF65-F5344CB8AC3E}">
        <p14:creationId xmlns:p14="http://schemas.microsoft.com/office/powerpoint/2010/main" val="393936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5544" y="506363"/>
            <a:ext cx="4000647" cy="1708242"/>
          </a:xfrm>
        </p:spPr>
        <p:txBody>
          <a:bodyPr anchor="ctr">
            <a:normAutofit/>
          </a:bodyPr>
          <a:lstStyle/>
          <a:p>
            <a:pPr marL="0" marR="0">
              <a:lnSpc>
                <a:spcPct val="107000"/>
              </a:lnSpc>
              <a:spcBef>
                <a:spcPts val="0"/>
              </a:spcBef>
              <a:spcAft>
                <a:spcPts val="800"/>
              </a:spcAft>
            </a:pP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Feature Selection</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571350" y="2470244"/>
            <a:ext cx="4000647" cy="3769835"/>
          </a:xfrm>
        </p:spPr>
        <p:txBody>
          <a:bodyPr anchor="ctr">
            <a:normAutofit/>
          </a:bodyPr>
          <a:lstStyle/>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Based on the visualizations and domain knowledge, the following columns were selected for the model: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14300" marR="0" indent="0">
              <a:lnSpc>
                <a:spcPct val="107000"/>
              </a:lnSpc>
              <a:spcBef>
                <a:spcPts val="0"/>
              </a:spcBef>
              <a:spcAft>
                <a:spcPts val="800"/>
              </a:spcAft>
              <a:buNone/>
            </a:pPr>
            <a:r>
              <a:rPr lang="en-US" sz="1800" kern="0" dirty="0">
                <a:effectLst/>
                <a:latin typeface="Courier New" panose="02070309020205020404" pitchFamily="49" charset="0"/>
                <a:ea typeface="Times New Roman" panose="02020603050405020304" pitchFamily="18" charset="0"/>
                <a:cs typeface="Times New Roman" panose="02020603050405020304" pitchFamily="18" charset="0"/>
              </a:rPr>
              <a:t>Mfr, type, calories, protein, fat, sodium, fiber, carbo, sugars, potassium, vitamins</a:t>
            </a:r>
            <a:r>
              <a:rPr lang="en-US" sz="1800" kern="100" dirty="0">
                <a:latin typeface="Aptos" panose="020B0004020202020204" pitchFamily="34" charset="0"/>
                <a:ea typeface="Times New Roman" panose="02020603050405020304" pitchFamily="18" charset="0"/>
                <a:cs typeface="Times New Roman" panose="02020603050405020304" pitchFamily="18" charset="0"/>
              </a:rPr>
              <a:t>, </a:t>
            </a:r>
            <a:r>
              <a:rPr lang="en-US" sz="1800" kern="0" dirty="0">
                <a:effectLst/>
                <a:latin typeface="Courier New" panose="02070309020205020404" pitchFamily="49" charset="0"/>
                <a:ea typeface="Times New Roman" panose="02020603050405020304" pitchFamily="18" charset="0"/>
                <a:cs typeface="Times New Roman" panose="02020603050405020304" pitchFamily="18" charset="0"/>
              </a:rPr>
              <a:t>shelf</a:t>
            </a:r>
            <a:r>
              <a:rPr lang="en-US" sz="1800" kern="100" dirty="0">
                <a:latin typeface="Aptos" panose="020B0004020202020204" pitchFamily="34" charset="0"/>
                <a:ea typeface="Times New Roman" panose="02020603050405020304" pitchFamily="18" charset="0"/>
                <a:cs typeface="Times New Roman" panose="02020603050405020304" pitchFamily="18" charset="0"/>
              </a:rPr>
              <a:t>, </a:t>
            </a:r>
            <a:r>
              <a:rPr lang="en-US" sz="1800" kern="0" dirty="0">
                <a:effectLst/>
                <a:latin typeface="Courier New" panose="02070309020205020404" pitchFamily="49" charset="0"/>
                <a:ea typeface="Times New Roman" panose="02020603050405020304" pitchFamily="18" charset="0"/>
                <a:cs typeface="Times New Roman" panose="02020603050405020304" pitchFamily="18" charset="0"/>
              </a:rPr>
              <a:t>weight</a:t>
            </a:r>
            <a:r>
              <a:rPr lang="en-US" sz="1800" kern="100" dirty="0">
                <a:latin typeface="Aptos" panose="020B0004020202020204" pitchFamily="34" charset="0"/>
                <a:ea typeface="Times New Roman" panose="02020603050405020304" pitchFamily="18" charset="0"/>
                <a:cs typeface="Times New Roman" panose="02020603050405020304" pitchFamily="18" charset="0"/>
              </a:rPr>
              <a:t>, </a:t>
            </a:r>
            <a:r>
              <a:rPr lang="en-US" sz="1800" kern="0" dirty="0">
                <a:effectLst/>
                <a:latin typeface="Courier New" panose="02070309020205020404" pitchFamily="49" charset="0"/>
                <a:ea typeface="Times New Roman" panose="02020603050405020304" pitchFamily="18" charset="0"/>
                <a:cs typeface="Times New Roman" panose="02020603050405020304" pitchFamily="18" charset="0"/>
              </a:rPr>
              <a:t>cups</a:t>
            </a:r>
            <a:r>
              <a:rPr lang="en-US" sz="1800" kern="100" dirty="0">
                <a:latin typeface="Aptos" panose="020B0004020202020204" pitchFamily="34" charset="0"/>
                <a:ea typeface="Times New Roman" panose="02020603050405020304" pitchFamily="18" charset="0"/>
                <a:cs typeface="Times New Roman" panose="02020603050405020304" pitchFamily="18" charset="0"/>
              </a:rPr>
              <a:t>, </a:t>
            </a:r>
            <a:r>
              <a:rPr lang="en-US" sz="1800" kern="0" dirty="0">
                <a:effectLst/>
                <a:latin typeface="Courier New" panose="02070309020205020404" pitchFamily="49" charset="0"/>
                <a:ea typeface="Times New Roman" panose="02020603050405020304" pitchFamily="18" charset="0"/>
                <a:cs typeface="Times New Roman" panose="02020603050405020304" pitchFamily="18" charset="0"/>
              </a:rPr>
              <a:t>rating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(target variable)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Financial graphs on a dark display">
            <a:extLst>
              <a:ext uri="{FF2B5EF4-FFF2-40B4-BE49-F238E27FC236}">
                <a16:creationId xmlns:a16="http://schemas.microsoft.com/office/drawing/2014/main" id="{B22825FF-0839-3A39-EDD4-EC0CED30EEF4}"/>
              </a:ext>
            </a:extLst>
          </p:cNvPr>
          <p:cNvPicPr>
            <a:picLocks noChangeAspect="1"/>
          </p:cNvPicPr>
          <p:nvPr/>
        </p:nvPicPr>
        <p:blipFill rotWithShape="1">
          <a:blip r:embed="rId2"/>
          <a:srcRect l="28894" r="34704" b="2"/>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76F9-506B-3FB2-2E17-10EF5617E6DD}"/>
              </a:ext>
            </a:extLst>
          </p:cNvPr>
          <p:cNvSpPr>
            <a:spLocks noGrp="1"/>
          </p:cNvSpPr>
          <p:nvPr>
            <p:ph type="title"/>
          </p:nvPr>
        </p:nvSpPr>
        <p:spPr/>
        <p:txBody>
          <a:bodyPr/>
          <a:lstStyle/>
          <a:p>
            <a:r>
              <a:rPr lang="en-US" dirty="0"/>
              <a:t>Result Dataset</a:t>
            </a:r>
          </a:p>
        </p:txBody>
      </p:sp>
      <p:pic>
        <p:nvPicPr>
          <p:cNvPr id="5" name="Content Placeholder 4">
            <a:extLst>
              <a:ext uri="{FF2B5EF4-FFF2-40B4-BE49-F238E27FC236}">
                <a16:creationId xmlns:a16="http://schemas.microsoft.com/office/drawing/2014/main" id="{2C5D2FDB-9F22-1DC9-6217-2521A2A07AF4}"/>
              </a:ext>
            </a:extLst>
          </p:cNvPr>
          <p:cNvPicPr>
            <a:picLocks noGrp="1" noChangeAspect="1"/>
          </p:cNvPicPr>
          <p:nvPr>
            <p:ph idx="1"/>
          </p:nvPr>
        </p:nvPicPr>
        <p:blipFill>
          <a:blip r:embed="rId2"/>
          <a:stretch>
            <a:fillRect/>
          </a:stretch>
        </p:blipFill>
        <p:spPr>
          <a:xfrm>
            <a:off x="457200" y="2078770"/>
            <a:ext cx="8229600" cy="3568823"/>
          </a:xfrm>
        </p:spPr>
      </p:pic>
    </p:spTree>
    <p:extLst>
      <p:ext uri="{BB962C8B-B14F-4D97-AF65-F5344CB8AC3E}">
        <p14:creationId xmlns:p14="http://schemas.microsoft.com/office/powerpoint/2010/main" val="2167548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big red drawing pin in front of many smaller black drawing pins">
            <a:extLst>
              <a:ext uri="{FF2B5EF4-FFF2-40B4-BE49-F238E27FC236}">
                <a16:creationId xmlns:a16="http://schemas.microsoft.com/office/drawing/2014/main" id="{0CDDF62E-0739-FCCE-C3C6-2B5F895B6F7D}"/>
              </a:ext>
            </a:extLst>
          </p:cNvPr>
          <p:cNvPicPr>
            <a:picLocks noChangeAspect="1"/>
          </p:cNvPicPr>
          <p:nvPr/>
        </p:nvPicPr>
        <p:blipFill rotWithShape="1">
          <a:blip r:embed="rId2"/>
          <a:srcRect l="39515" r="17293" b="-1"/>
          <a:stretch/>
        </p:blipFill>
        <p:spPr>
          <a:xfrm>
            <a:off x="20" y="-2"/>
            <a:ext cx="4057627"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86487" y="405685"/>
            <a:ext cx="4098726" cy="1559301"/>
          </a:xfrm>
        </p:spPr>
        <p:txBody>
          <a:bodyPr>
            <a:normAutofit/>
          </a:bodyPr>
          <a:lstStyle/>
          <a:p>
            <a:r>
              <a:rPr lang="en-US" sz="3500"/>
              <a:t>Transition</a:t>
            </a:r>
          </a:p>
        </p:txBody>
      </p:sp>
      <p:sp>
        <p:nvSpPr>
          <p:cNvPr id="3" name="Content Placeholder 2"/>
          <p:cNvSpPr>
            <a:spLocks noGrp="1"/>
          </p:cNvSpPr>
          <p:nvPr>
            <p:ph idx="1"/>
          </p:nvPr>
        </p:nvSpPr>
        <p:spPr>
          <a:xfrm>
            <a:off x="4586487" y="2743200"/>
            <a:ext cx="3935505" cy="3496878"/>
          </a:xfrm>
        </p:spPr>
        <p:txBody>
          <a:bodyPr anchor="ctr">
            <a:normAutofit/>
          </a:bodyPr>
          <a:lstStyle/>
          <a:p>
            <a:r>
              <a:rPr lang="en-US" sz="1700"/>
              <a:t>Moving from Algorithm Selection to Model Evaluation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en blocks stacked to form houses">
            <a:extLst>
              <a:ext uri="{FF2B5EF4-FFF2-40B4-BE49-F238E27FC236}">
                <a16:creationId xmlns:a16="http://schemas.microsoft.com/office/drawing/2014/main" id="{72712BD3-3D26-CCAE-B260-DADFE381B905}"/>
              </a:ext>
            </a:extLst>
          </p:cNvPr>
          <p:cNvPicPr>
            <a:picLocks noChangeAspect="1"/>
          </p:cNvPicPr>
          <p:nvPr/>
        </p:nvPicPr>
        <p:blipFill rotWithShape="1">
          <a:blip r:embed="rId2"/>
          <a:srcRect l="14868" r="14544" b="-1"/>
          <a:stretch/>
        </p:blipFill>
        <p:spPr>
          <a:xfrm>
            <a:off x="1891767" y="10"/>
            <a:ext cx="7252231"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365125"/>
            <a:ext cx="2866641" cy="1899912"/>
          </a:xfrm>
        </p:spPr>
        <p:txBody>
          <a:bodyPr>
            <a:normAutofit/>
          </a:bodyPr>
          <a:lstStyle/>
          <a:p>
            <a:pPr marL="0" marR="0">
              <a:spcBef>
                <a:spcPts val="0"/>
              </a:spcBef>
              <a:spcAft>
                <a:spcPts val="800"/>
              </a:spcAft>
            </a:pPr>
            <a:r>
              <a:rPr lang="en-US" sz="3500" b="1" kern="0" dirty="0">
                <a:effectLst/>
                <a:latin typeface="Times New Roman" panose="02020603050405020304" pitchFamily="18" charset="0"/>
                <a:ea typeface="Times New Roman" panose="02020603050405020304" pitchFamily="18" charset="0"/>
                <a:cs typeface="Times New Roman" panose="02020603050405020304" pitchFamily="18" charset="0"/>
              </a:rPr>
              <a:t>Splitting Data</a:t>
            </a:r>
            <a:endParaRPr lang="en-US" sz="35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628650" y="2434201"/>
            <a:ext cx="2866641" cy="3742762"/>
          </a:xfrm>
        </p:spPr>
        <p:txBody>
          <a:bodyPr>
            <a:normAutofit/>
          </a:bodyPr>
          <a:lstStyle/>
          <a:p>
            <a:r>
              <a:rPr lang="en-US" sz="1700" kern="0">
                <a:effectLst/>
                <a:latin typeface="Times New Roman" panose="02020603050405020304" pitchFamily="18" charset="0"/>
                <a:ea typeface="Times New Roman" panose="02020603050405020304" pitchFamily="18" charset="0"/>
                <a:cs typeface="Times New Roman" panose="02020603050405020304" pitchFamily="18" charset="0"/>
              </a:rPr>
              <a:t>The dataset was split into training (70%) and testing (30%) sets to ensure that the model could be evaluated on unseen data.</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FA133-A931-D0AB-27F9-B08005934102}"/>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defTabSz="914400">
              <a:lnSpc>
                <a:spcPct val="90000"/>
              </a:lnSpc>
            </a:pPr>
            <a:r>
              <a:rPr lang="en-US" sz="3100" kern="1200">
                <a:solidFill>
                  <a:srgbClr val="FFFFFF"/>
                </a:solidFill>
                <a:latin typeface="+mj-lt"/>
                <a:ea typeface="+mj-ea"/>
                <a:cs typeface="+mj-cs"/>
              </a:rPr>
              <a:t>Split Data</a:t>
            </a:r>
          </a:p>
        </p:txBody>
      </p:sp>
      <p:pic>
        <p:nvPicPr>
          <p:cNvPr id="5" name="Content Placeholder 4">
            <a:extLst>
              <a:ext uri="{FF2B5EF4-FFF2-40B4-BE49-F238E27FC236}">
                <a16:creationId xmlns:a16="http://schemas.microsoft.com/office/drawing/2014/main" id="{491533A3-85EE-FD30-8150-18B9BF334AF9}"/>
              </a:ext>
            </a:extLst>
          </p:cNvPr>
          <p:cNvPicPr>
            <a:picLocks noGrp="1" noChangeAspect="1"/>
          </p:cNvPicPr>
          <p:nvPr>
            <p:ph idx="1"/>
          </p:nvPr>
        </p:nvPicPr>
        <p:blipFill>
          <a:blip r:embed="rId2"/>
          <a:stretch>
            <a:fillRect/>
          </a:stretch>
        </p:blipFill>
        <p:spPr>
          <a:xfrm>
            <a:off x="3582987" y="2372589"/>
            <a:ext cx="5085525" cy="2110493"/>
          </a:xfrm>
          <a:prstGeom prst="rect">
            <a:avLst/>
          </a:prstGeom>
        </p:spPr>
      </p:pic>
    </p:spTree>
    <p:extLst>
      <p:ext uri="{BB962C8B-B14F-4D97-AF65-F5344CB8AC3E}">
        <p14:creationId xmlns:p14="http://schemas.microsoft.com/office/powerpoint/2010/main" val="1541418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6EA19-F619-6786-865B-B79CA526B091}"/>
              </a:ext>
            </a:extLst>
          </p:cNvPr>
          <p:cNvSpPr>
            <a:spLocks noGrp="1"/>
          </p:cNvSpPr>
          <p:nvPr>
            <p:ph type="title"/>
          </p:nvPr>
        </p:nvSpPr>
        <p:spPr>
          <a:xfrm>
            <a:off x="304800" y="963568"/>
            <a:ext cx="4267200" cy="1032377"/>
          </a:xfrm>
        </p:spPr>
        <p:txBody>
          <a:bodyPr vert="horz" lIns="91440" tIns="45720" rIns="91440" bIns="45720" rtlCol="0" anchor="t">
            <a:normAutofit/>
          </a:bodyPr>
          <a:lstStyle/>
          <a:p>
            <a:pPr marL="0" marR="0" algn="l" defTabSz="914400">
              <a:lnSpc>
                <a:spcPct val="90000"/>
              </a:lnSpc>
              <a:spcAft>
                <a:spcPts val="800"/>
              </a:spcAft>
            </a:pPr>
            <a:r>
              <a:rPr lang="en-US" sz="3100" b="1" dirty="0">
                <a:effectLst/>
              </a:rPr>
              <a:t>Linear Regression Model</a:t>
            </a:r>
            <a:br>
              <a:rPr lang="en-US" sz="3100" dirty="0">
                <a:effectLst/>
              </a:rPr>
            </a:br>
            <a:endParaRPr lang="en-US" sz="3100" dirty="0"/>
          </a:p>
        </p:txBody>
      </p:sp>
      <p:cxnSp>
        <p:nvCxnSpPr>
          <p:cNvPr id="9" name="Straight Connector 8">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4F3726B-D7E5-D85E-7256-14EF4D74658B}"/>
              </a:ext>
            </a:extLst>
          </p:cNvPr>
          <p:cNvPicPr>
            <a:picLocks noChangeAspect="1"/>
          </p:cNvPicPr>
          <p:nvPr/>
        </p:nvPicPr>
        <p:blipFill rotWithShape="1">
          <a:blip r:embed="rId2"/>
          <a:srcRect l="12385" r="6831" b="2"/>
          <a:stretch/>
        </p:blipFill>
        <p:spPr>
          <a:xfrm>
            <a:off x="4876800" y="10"/>
            <a:ext cx="4267200" cy="6857990"/>
          </a:xfrm>
          <a:prstGeom prst="rect">
            <a:avLst/>
          </a:prstGeom>
        </p:spPr>
      </p:pic>
      <p:sp>
        <p:nvSpPr>
          <p:cNvPr id="4" name="TextBox 3">
            <a:extLst>
              <a:ext uri="{FF2B5EF4-FFF2-40B4-BE49-F238E27FC236}">
                <a16:creationId xmlns:a16="http://schemas.microsoft.com/office/drawing/2014/main" id="{10282014-E271-B7EA-C474-4397C4D21472}"/>
              </a:ext>
            </a:extLst>
          </p:cNvPr>
          <p:cNvSpPr txBox="1"/>
          <p:nvPr/>
        </p:nvSpPr>
        <p:spPr>
          <a:xfrm>
            <a:off x="383458" y="3087329"/>
            <a:ext cx="3559277" cy="2031325"/>
          </a:xfrm>
          <a:prstGeom prst="rect">
            <a:avLst/>
          </a:prstGeom>
          <a:noFill/>
        </p:spPr>
        <p:txBody>
          <a:bodyPr wrap="square" rtlCol="0">
            <a:spAutoFit/>
          </a:bodyPr>
          <a:lstStyle/>
          <a:p>
            <a: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t>A linear regression model was chosen for this project due to its simplicity and effectiveness in predicting continuous outcomes. The target variable for this model was </a:t>
            </a:r>
            <a:r>
              <a:rPr lang="en-US" sz="1800" kern="0">
                <a:effectLst/>
                <a:latin typeface="Courier New" panose="02070309020205020404" pitchFamily="49" charset="0"/>
                <a:ea typeface="Times New Roman" panose="02020603050405020304" pitchFamily="18" charset="0"/>
                <a:cs typeface="Times New Roman" panose="02020603050405020304" pitchFamily="18" charset="0"/>
              </a:rPr>
              <a:t>rating</a:t>
            </a:r>
            <a: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kern="10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231477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E8692-A714-8A1C-E866-1C9DF55A2EF3}"/>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defTabSz="914400">
              <a:lnSpc>
                <a:spcPct val="90000"/>
              </a:lnSpc>
            </a:pPr>
            <a:r>
              <a:rPr lang="en-US" sz="3100" kern="1200">
                <a:solidFill>
                  <a:srgbClr val="FFFFFF"/>
                </a:solidFill>
                <a:latin typeface="+mj-lt"/>
                <a:ea typeface="+mj-ea"/>
                <a:cs typeface="+mj-cs"/>
              </a:rPr>
              <a:t>Screenshot</a:t>
            </a:r>
          </a:p>
        </p:txBody>
      </p:sp>
      <p:pic>
        <p:nvPicPr>
          <p:cNvPr id="5" name="Content Placeholder 4" descr="A screenshot of a computer&#10;&#10;Description automatically generated">
            <a:extLst>
              <a:ext uri="{FF2B5EF4-FFF2-40B4-BE49-F238E27FC236}">
                <a16:creationId xmlns:a16="http://schemas.microsoft.com/office/drawing/2014/main" id="{DADBDC57-7968-066A-D3C6-CE759F0B2B6F}"/>
              </a:ext>
            </a:extLst>
          </p:cNvPr>
          <p:cNvPicPr>
            <a:picLocks noGrp="1" noChangeAspect="1"/>
          </p:cNvPicPr>
          <p:nvPr>
            <p:ph idx="1"/>
          </p:nvPr>
        </p:nvPicPr>
        <p:blipFill>
          <a:blip r:embed="rId2"/>
          <a:stretch>
            <a:fillRect/>
          </a:stretch>
        </p:blipFill>
        <p:spPr>
          <a:xfrm>
            <a:off x="3582987" y="2366232"/>
            <a:ext cx="5085525" cy="2123206"/>
          </a:xfrm>
          <a:prstGeom prst="rect">
            <a:avLst/>
          </a:prstGeom>
        </p:spPr>
      </p:pic>
    </p:spTree>
    <p:extLst>
      <p:ext uri="{BB962C8B-B14F-4D97-AF65-F5344CB8AC3E}">
        <p14:creationId xmlns:p14="http://schemas.microsoft.com/office/powerpoint/2010/main" val="2239675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90722" y="329184"/>
            <a:ext cx="5170932" cy="1783080"/>
          </a:xfrm>
        </p:spPr>
        <p:txBody>
          <a:bodyPr anchor="b">
            <a:normAutofit/>
          </a:bodyPr>
          <a:lstStyle/>
          <a:p>
            <a:r>
              <a:rPr lang="en-US" sz="4700" dirty="0"/>
              <a:t>Introduction</a:t>
            </a:r>
          </a:p>
        </p:txBody>
      </p:sp>
      <p:pic>
        <p:nvPicPr>
          <p:cNvPr id="22" name="Picture 21" descr="Angle view of circuit shaped like a brain">
            <a:extLst>
              <a:ext uri="{FF2B5EF4-FFF2-40B4-BE49-F238E27FC236}">
                <a16:creationId xmlns:a16="http://schemas.microsoft.com/office/drawing/2014/main" id="{E929F835-778F-50A3-E78C-0BDF7AFD9EAE}"/>
              </a:ext>
            </a:extLst>
          </p:cNvPr>
          <p:cNvPicPr>
            <a:picLocks noChangeAspect="1"/>
          </p:cNvPicPr>
          <p:nvPr/>
        </p:nvPicPr>
        <p:blipFill rotWithShape="1">
          <a:blip r:embed="rId2"/>
          <a:srcRect l="34616" r="34472" b="1"/>
          <a:stretch/>
        </p:blipFill>
        <p:spPr>
          <a:xfrm>
            <a:off x="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90722" y="2706624"/>
            <a:ext cx="5170932" cy="3483864"/>
          </a:xfrm>
        </p:spPr>
        <p:txBody>
          <a:bodyPr>
            <a:normAutofit/>
          </a:bodyPr>
          <a:lstStyle/>
          <a:p>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objective of this project is to develop a linear regression model to predict consumer reports ratings of cereals based on various features such as nutritional content and manufacturer information. The dataset used for this project contains data on 77 different cereals, including features like calories, protein, fat, sodium, fiber, carbohydrates, sugars, potassium, vitamins, and more.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40CDA-CD99-FAFF-F6BF-DF845D723103}"/>
              </a:ext>
            </a:extLst>
          </p:cNvPr>
          <p:cNvSpPr>
            <a:spLocks noGrp="1"/>
          </p:cNvSpPr>
          <p:nvPr>
            <p:ph type="title"/>
          </p:nvPr>
        </p:nvSpPr>
        <p:spPr>
          <a:xfrm>
            <a:off x="571352" y="350196"/>
            <a:ext cx="3485178" cy="1624520"/>
          </a:xfrm>
        </p:spPr>
        <p:txBody>
          <a:bodyPr vert="horz" lIns="91440" tIns="45720" rIns="91440" bIns="45720" rtlCol="0" anchor="ctr">
            <a:normAutofit/>
          </a:bodyPr>
          <a:lstStyle/>
          <a:p>
            <a:pPr algn="l" defTabSz="914400">
              <a:lnSpc>
                <a:spcPct val="90000"/>
              </a:lnSpc>
            </a:pPr>
            <a:r>
              <a:rPr lang="en-US" sz="3500" b="1" dirty="0">
                <a:effectLst/>
              </a:rPr>
              <a:t>Training the Model</a:t>
            </a:r>
            <a:br>
              <a:rPr lang="en-US" sz="3500" dirty="0">
                <a:effectLst/>
              </a:rPr>
            </a:br>
            <a:endParaRPr lang="en-US" sz="3500" dirty="0"/>
          </a:p>
        </p:txBody>
      </p:sp>
      <p:sp>
        <p:nvSpPr>
          <p:cNvPr id="4" name="Content Placeholder 3">
            <a:extLst>
              <a:ext uri="{FF2B5EF4-FFF2-40B4-BE49-F238E27FC236}">
                <a16:creationId xmlns:a16="http://schemas.microsoft.com/office/drawing/2014/main" id="{B3CECBF7-0742-B2AF-A579-6CF43CE80287}"/>
              </a:ext>
            </a:extLst>
          </p:cNvPr>
          <p:cNvSpPr>
            <a:spLocks noGrp="1"/>
          </p:cNvSpPr>
          <p:nvPr>
            <p:ph sz="half" idx="1"/>
          </p:nvPr>
        </p:nvSpPr>
        <p:spPr>
          <a:xfrm>
            <a:off x="571351" y="2743200"/>
            <a:ext cx="3485179" cy="3613149"/>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1800" kern="0" dirty="0">
                <a:effectLst/>
                <a:latin typeface="Times New Roman" panose="02020603050405020304" pitchFamily="18" charset="0"/>
                <a:ea typeface="Times New Roman" panose="02020603050405020304" pitchFamily="18" charset="0"/>
              </a:rPr>
              <a:t>The training set was used to train the linear regression model. The model was configured to predict the </a:t>
            </a:r>
            <a:r>
              <a:rPr lang="en-US" sz="1800" kern="0" dirty="0">
                <a:effectLst/>
                <a:latin typeface="Courier New" panose="02070309020205020404" pitchFamily="49" charset="0"/>
                <a:ea typeface="Times New Roman" panose="02020603050405020304" pitchFamily="18" charset="0"/>
              </a:rPr>
              <a:t>rating</a:t>
            </a:r>
            <a:r>
              <a:rPr lang="en-US" sz="1800" kern="0" dirty="0">
                <a:effectLst/>
                <a:latin typeface="Times New Roman" panose="02020603050405020304" pitchFamily="18" charset="0"/>
                <a:ea typeface="Times New Roman" panose="02020603050405020304" pitchFamily="18" charset="0"/>
              </a:rPr>
              <a:t> of cereals based on the selected features</a:t>
            </a:r>
            <a:endParaRPr lang="en-US" sz="1700" dirty="0"/>
          </a:p>
        </p:txBody>
      </p:sp>
      <p:pic>
        <p:nvPicPr>
          <p:cNvPr id="7" name="Content Placeholder 6" descr="Models if molecules in science classroom">
            <a:extLst>
              <a:ext uri="{FF2B5EF4-FFF2-40B4-BE49-F238E27FC236}">
                <a16:creationId xmlns:a16="http://schemas.microsoft.com/office/drawing/2014/main" id="{19D7EC9E-ED47-0DA9-0E59-E131575C0781}"/>
              </a:ext>
            </a:extLst>
          </p:cNvPr>
          <p:cNvPicPr>
            <a:picLocks noGrp="1" noChangeAspect="1"/>
          </p:cNvPicPr>
          <p:nvPr>
            <p:ph sz="half" idx="2"/>
          </p:nvPr>
        </p:nvPicPr>
        <p:blipFill rotWithShape="1">
          <a:blip r:embed="rId2"/>
          <a:srcRect l="30569" r="24881" b="-2"/>
          <a:stretch/>
        </p:blipFill>
        <p:spPr>
          <a:xfrm>
            <a:off x="4572000" y="1"/>
            <a:ext cx="4577118" cy="6858000"/>
          </a:xfrm>
          <a:prstGeom prst="rect">
            <a:avLst/>
          </a:prstGeom>
        </p:spPr>
      </p:pic>
    </p:spTree>
    <p:extLst>
      <p:ext uri="{BB962C8B-B14F-4D97-AF65-F5344CB8AC3E}">
        <p14:creationId xmlns:p14="http://schemas.microsoft.com/office/powerpoint/2010/main" val="2925613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31DF6CD-0093-2B20-F7D3-C2B1D7BB8492}"/>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defTabSz="914400">
              <a:lnSpc>
                <a:spcPct val="90000"/>
              </a:lnSpc>
            </a:pPr>
            <a:r>
              <a:rPr lang="en-US" sz="3100" kern="1200">
                <a:solidFill>
                  <a:srgbClr val="FFFFFF"/>
                </a:solidFill>
                <a:latin typeface="+mj-lt"/>
                <a:ea typeface="+mj-ea"/>
                <a:cs typeface="+mj-cs"/>
              </a:rPr>
              <a:t>Trained Model</a:t>
            </a:r>
          </a:p>
        </p:txBody>
      </p:sp>
      <p:pic>
        <p:nvPicPr>
          <p:cNvPr id="8" name="Content Placeholder 7" descr="A screenshot of a computer&#10;&#10;Description automatically generated">
            <a:extLst>
              <a:ext uri="{FF2B5EF4-FFF2-40B4-BE49-F238E27FC236}">
                <a16:creationId xmlns:a16="http://schemas.microsoft.com/office/drawing/2014/main" id="{BEC28C8C-2CF2-B07D-30E2-0E14C0645F0E}"/>
              </a:ext>
            </a:extLst>
          </p:cNvPr>
          <p:cNvPicPr>
            <a:picLocks noGrp="1" noChangeAspect="1"/>
          </p:cNvPicPr>
          <p:nvPr>
            <p:ph idx="1"/>
          </p:nvPr>
        </p:nvPicPr>
        <p:blipFill>
          <a:blip r:embed="rId2"/>
          <a:stretch>
            <a:fillRect/>
          </a:stretch>
        </p:blipFill>
        <p:spPr>
          <a:xfrm>
            <a:off x="3582987" y="2359876"/>
            <a:ext cx="5085525" cy="2135919"/>
          </a:xfrm>
          <a:prstGeom prst="rect">
            <a:avLst/>
          </a:prstGeom>
        </p:spPr>
      </p:pic>
    </p:spTree>
    <p:extLst>
      <p:ext uri="{BB962C8B-B14F-4D97-AF65-F5344CB8AC3E}">
        <p14:creationId xmlns:p14="http://schemas.microsoft.com/office/powerpoint/2010/main" val="3140173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73D55-4825-9E5A-7A92-C606CF0C8CCD}"/>
              </a:ext>
            </a:extLst>
          </p:cNvPr>
          <p:cNvSpPr>
            <a:spLocks noGrp="1"/>
          </p:cNvSpPr>
          <p:nvPr>
            <p:ph type="title"/>
          </p:nvPr>
        </p:nvSpPr>
        <p:spPr>
          <a:xfrm>
            <a:off x="4401417" y="1138036"/>
            <a:ext cx="4083287" cy="1402470"/>
          </a:xfrm>
        </p:spPr>
        <p:txBody>
          <a:bodyPr anchor="t">
            <a:normAutofit/>
          </a:bodyPr>
          <a:lstStyle/>
          <a:p>
            <a:r>
              <a:rPr lang="en-US" sz="2800" b="1" kern="0">
                <a:effectLst/>
                <a:latin typeface="Times New Roman" panose="02020603050405020304" pitchFamily="18" charset="0"/>
                <a:ea typeface="Times New Roman" panose="02020603050405020304" pitchFamily="18" charset="0"/>
                <a:cs typeface="Times New Roman" panose="02020603050405020304" pitchFamily="18" charset="0"/>
              </a:rPr>
              <a:t>Scoring the Model</a:t>
            </a:r>
            <a:br>
              <a:rPr lang="en-US" sz="2800" kern="100">
                <a:effectLst/>
                <a:latin typeface="Aptos" panose="020B0004020202020204" pitchFamily="34" charset="0"/>
                <a:ea typeface="Aptos" panose="020B0004020202020204" pitchFamily="34" charset="0"/>
                <a:cs typeface="Times New Roman" panose="02020603050405020304" pitchFamily="18" charset="0"/>
              </a:rPr>
            </a:br>
            <a:endParaRPr lang="en-US" sz="2800"/>
          </a:p>
        </p:txBody>
      </p:sp>
      <p:pic>
        <p:nvPicPr>
          <p:cNvPr id="17" name="Picture 16" descr="A gold and silver sphere balancing on a platform">
            <a:extLst>
              <a:ext uri="{FF2B5EF4-FFF2-40B4-BE49-F238E27FC236}">
                <a16:creationId xmlns:a16="http://schemas.microsoft.com/office/drawing/2014/main" id="{675802EC-659E-907A-F78B-7A291795DF36}"/>
              </a:ext>
            </a:extLst>
          </p:cNvPr>
          <p:cNvPicPr>
            <a:picLocks noChangeAspect="1"/>
          </p:cNvPicPr>
          <p:nvPr/>
        </p:nvPicPr>
        <p:blipFill rotWithShape="1">
          <a:blip r:embed="rId2"/>
          <a:srcRect r="57750"/>
          <a:stretch/>
        </p:blipFill>
        <p:spPr>
          <a:xfrm>
            <a:off x="20" y="10"/>
            <a:ext cx="3863363" cy="6857990"/>
          </a:xfrm>
          <a:prstGeom prst="rect">
            <a:avLst/>
          </a:prstGeom>
        </p:spPr>
      </p:pic>
      <p:cxnSp>
        <p:nvCxnSpPr>
          <p:cNvPr id="18" name="Straight Connector 1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D24EEE-93A4-38D9-AB44-A57C1282DFC9}"/>
              </a:ext>
            </a:extLst>
          </p:cNvPr>
          <p:cNvSpPr>
            <a:spLocks noGrp="1"/>
          </p:cNvSpPr>
          <p:nvPr>
            <p:ph idx="1"/>
          </p:nvPr>
        </p:nvSpPr>
        <p:spPr>
          <a:xfrm>
            <a:off x="4401417" y="2551176"/>
            <a:ext cx="4083287" cy="3591207"/>
          </a:xfrm>
        </p:spPr>
        <p:txBody>
          <a:bodyPr>
            <a:normAutofit/>
          </a:bodyPr>
          <a:lstStyle/>
          <a:p>
            <a:r>
              <a:rPr lang="en-US" sz="1700" kern="0" dirty="0">
                <a:effectLst/>
                <a:latin typeface="Times New Roman" panose="02020603050405020304" pitchFamily="18" charset="0"/>
                <a:ea typeface="Times New Roman" panose="02020603050405020304" pitchFamily="18" charset="0"/>
              </a:rPr>
              <a:t>The trained model was then used to score the testing set. This step involved predicting the ratings for the cereals in the testing set and comparing them to the actual ratings</a:t>
            </a:r>
            <a:endParaRPr lang="en-US" sz="1700" dirty="0"/>
          </a:p>
        </p:txBody>
      </p:sp>
    </p:spTree>
    <p:extLst>
      <p:ext uri="{BB962C8B-B14F-4D97-AF65-F5344CB8AC3E}">
        <p14:creationId xmlns:p14="http://schemas.microsoft.com/office/powerpoint/2010/main" val="1875497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5D71C-D73B-2478-E655-EA2632086E3F}"/>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defTabSz="914400">
              <a:lnSpc>
                <a:spcPct val="90000"/>
              </a:lnSpc>
            </a:pPr>
            <a:r>
              <a:rPr lang="en-US" sz="3100" kern="1200">
                <a:solidFill>
                  <a:srgbClr val="FFFFFF"/>
                </a:solidFill>
                <a:latin typeface="+mj-lt"/>
                <a:ea typeface="+mj-ea"/>
                <a:cs typeface="+mj-cs"/>
              </a:rPr>
              <a:t>Scored Data</a:t>
            </a:r>
          </a:p>
        </p:txBody>
      </p:sp>
      <p:pic>
        <p:nvPicPr>
          <p:cNvPr id="5" name="Content Placeholder 4" descr="A screenshot of a computer&#10;&#10;Description automatically generated">
            <a:extLst>
              <a:ext uri="{FF2B5EF4-FFF2-40B4-BE49-F238E27FC236}">
                <a16:creationId xmlns:a16="http://schemas.microsoft.com/office/drawing/2014/main" id="{7F0B89E3-C952-92BF-CF58-B1E4103A4297}"/>
              </a:ext>
            </a:extLst>
          </p:cNvPr>
          <p:cNvPicPr>
            <a:picLocks noGrp="1" noChangeAspect="1"/>
          </p:cNvPicPr>
          <p:nvPr>
            <p:ph idx="1"/>
          </p:nvPr>
        </p:nvPicPr>
        <p:blipFill>
          <a:blip r:embed="rId2"/>
          <a:stretch>
            <a:fillRect/>
          </a:stretch>
        </p:blipFill>
        <p:spPr>
          <a:xfrm>
            <a:off x="3582987" y="2378946"/>
            <a:ext cx="5085525" cy="2097778"/>
          </a:xfrm>
          <a:prstGeom prst="rect">
            <a:avLst/>
          </a:prstGeom>
        </p:spPr>
      </p:pic>
    </p:spTree>
    <p:extLst>
      <p:ext uri="{BB962C8B-B14F-4D97-AF65-F5344CB8AC3E}">
        <p14:creationId xmlns:p14="http://schemas.microsoft.com/office/powerpoint/2010/main" val="3338852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576A-2B92-8B5F-CD1E-E65799864F02}"/>
              </a:ext>
            </a:extLst>
          </p:cNvPr>
          <p:cNvSpPr>
            <a:spLocks noGrp="1"/>
          </p:cNvSpPr>
          <p:nvPr>
            <p:ph type="title"/>
          </p:nvPr>
        </p:nvSpPr>
        <p:spPr>
          <a:xfrm>
            <a:off x="4401417" y="1138036"/>
            <a:ext cx="4083287" cy="1402470"/>
          </a:xfrm>
        </p:spPr>
        <p:txBody>
          <a:bodyPr anchor="t">
            <a:normAutofit/>
          </a:bodyPr>
          <a:lstStyle/>
          <a:p>
            <a:r>
              <a:rPr lang="en-US" sz="2800" b="1" kern="0">
                <a:effectLst/>
                <a:latin typeface="Times New Roman" panose="02020603050405020304" pitchFamily="18" charset="0"/>
                <a:ea typeface="Times New Roman" panose="02020603050405020304" pitchFamily="18" charset="0"/>
                <a:cs typeface="Times New Roman" panose="02020603050405020304" pitchFamily="18" charset="0"/>
              </a:rPr>
              <a:t>Evaluating the Model</a:t>
            </a:r>
            <a:br>
              <a:rPr lang="en-US" sz="2800" kern="100">
                <a:effectLst/>
                <a:latin typeface="Aptos" panose="020B0004020202020204" pitchFamily="34" charset="0"/>
                <a:ea typeface="Aptos" panose="020B0004020202020204" pitchFamily="34" charset="0"/>
                <a:cs typeface="Times New Roman" panose="02020603050405020304" pitchFamily="18" charset="0"/>
              </a:rPr>
            </a:br>
            <a:endParaRPr lang="en-US" sz="2800"/>
          </a:p>
        </p:txBody>
      </p:sp>
      <p:pic>
        <p:nvPicPr>
          <p:cNvPr id="5" name="Picture 4" descr="White puzzle with one red piece">
            <a:extLst>
              <a:ext uri="{FF2B5EF4-FFF2-40B4-BE49-F238E27FC236}">
                <a16:creationId xmlns:a16="http://schemas.microsoft.com/office/drawing/2014/main" id="{761BEB3C-D9B3-D705-B110-83289B3A5EAD}"/>
              </a:ext>
            </a:extLst>
          </p:cNvPr>
          <p:cNvPicPr>
            <a:picLocks noChangeAspect="1"/>
          </p:cNvPicPr>
          <p:nvPr/>
        </p:nvPicPr>
        <p:blipFill rotWithShape="1">
          <a:blip r:embed="rId2"/>
          <a:srcRect l="34958" r="33354"/>
          <a:stretch/>
        </p:blipFill>
        <p:spPr>
          <a:xfrm>
            <a:off x="20" y="10"/>
            <a:ext cx="3863363"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E6A13F-37FE-6B65-2771-E54A832E77DF}"/>
              </a:ext>
            </a:extLst>
          </p:cNvPr>
          <p:cNvSpPr>
            <a:spLocks noGrp="1"/>
          </p:cNvSpPr>
          <p:nvPr>
            <p:ph idx="1"/>
          </p:nvPr>
        </p:nvSpPr>
        <p:spPr>
          <a:xfrm>
            <a:off x="4401417" y="2551176"/>
            <a:ext cx="4083287" cy="3591207"/>
          </a:xfrm>
        </p:spPr>
        <p:txBody>
          <a:bodyPr>
            <a:normAutofit/>
          </a:bodyPr>
          <a:lstStyle/>
          <a:p>
            <a:r>
              <a:rPr lang="en-US" sz="1700" kern="0" dirty="0">
                <a:effectLst/>
                <a:latin typeface="Times New Roman" panose="02020603050405020304" pitchFamily="18" charset="0"/>
                <a:ea typeface="Times New Roman" panose="02020603050405020304" pitchFamily="18" charset="0"/>
                <a:cs typeface="Times New Roman" panose="02020603050405020304" pitchFamily="18" charset="0"/>
              </a:rPr>
              <a:t>The performance of the model was evaluated using the R² value and other metrics. The initial evaluation showed an R² value of 0.83, indicating a </a:t>
            </a:r>
            <a:r>
              <a:rPr lang="en-US" sz="1700" kern="0" dirty="0">
                <a:latin typeface="Times New Roman" panose="02020603050405020304" pitchFamily="18" charset="0"/>
                <a:ea typeface="Times New Roman" panose="02020603050405020304" pitchFamily="18" charset="0"/>
                <a:cs typeface="Times New Roman" panose="02020603050405020304" pitchFamily="18" charset="0"/>
              </a:rPr>
              <a:t>good</a:t>
            </a:r>
            <a:r>
              <a:rPr lang="en-US" sz="1700" kern="0" dirty="0">
                <a:effectLst/>
                <a:latin typeface="Times New Roman" panose="02020603050405020304" pitchFamily="18" charset="0"/>
                <a:ea typeface="Times New Roman" panose="02020603050405020304" pitchFamily="18" charset="0"/>
                <a:cs typeface="Times New Roman" panose="02020603050405020304" pitchFamily="18" charset="0"/>
              </a:rPr>
              <a:t> fit.</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2858953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79B0-90CD-025F-C875-C36CC8930FE5}"/>
              </a:ext>
            </a:extLst>
          </p:cNvPr>
          <p:cNvSpPr>
            <a:spLocks noGrp="1"/>
          </p:cNvSpPr>
          <p:nvPr>
            <p:ph type="title"/>
          </p:nvPr>
        </p:nvSpPr>
        <p:spPr>
          <a:xfrm>
            <a:off x="571500" y="5074024"/>
            <a:ext cx="7581900" cy="598032"/>
          </a:xfrm>
        </p:spPr>
        <p:txBody>
          <a:bodyPr vert="horz" lIns="91440" tIns="45720" rIns="91440" bIns="45720" rtlCol="0" anchor="ctr">
            <a:normAutofit/>
          </a:bodyPr>
          <a:lstStyle/>
          <a:p>
            <a:pPr algn="l" defTabSz="914400">
              <a:lnSpc>
                <a:spcPct val="90000"/>
              </a:lnSpc>
            </a:pPr>
            <a:r>
              <a:rPr lang="en-US" sz="3100" kern="1200">
                <a:solidFill>
                  <a:schemeClr val="tx1"/>
                </a:solidFill>
                <a:latin typeface="+mj-lt"/>
                <a:ea typeface="+mj-ea"/>
                <a:cs typeface="+mj-cs"/>
              </a:rPr>
              <a:t>Evaluation Results</a:t>
            </a:r>
          </a:p>
        </p:txBody>
      </p:sp>
      <p:sp>
        <p:nvSpPr>
          <p:cNvPr id="15" name="Rectangle 14">
            <a:extLst>
              <a:ext uri="{FF2B5EF4-FFF2-40B4-BE49-F238E27FC236}">
                <a16:creationId xmlns:a16="http://schemas.microsoft.com/office/drawing/2014/main" id="{5E395AE0-8789-FAD6-A987-32E65C185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390253"/>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C07B5713-352C-46C8-DDAE-BD78FB35BD4F}"/>
              </a:ext>
            </a:extLst>
          </p:cNvPr>
          <p:cNvPicPr>
            <a:picLocks noGrp="1" noChangeAspect="1"/>
          </p:cNvPicPr>
          <p:nvPr>
            <p:ph idx="1"/>
          </p:nvPr>
        </p:nvPicPr>
        <p:blipFill>
          <a:blip r:embed="rId2"/>
          <a:stretch>
            <a:fillRect/>
          </a:stretch>
        </p:blipFill>
        <p:spPr>
          <a:xfrm>
            <a:off x="648855" y="501940"/>
            <a:ext cx="7866495" cy="3382593"/>
          </a:xfrm>
          <a:prstGeom prst="rect">
            <a:avLst/>
          </a:prstGeom>
        </p:spPr>
      </p:pic>
      <p:cxnSp>
        <p:nvCxnSpPr>
          <p:cNvPr id="17" name="Straight Connector 16">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4811517"/>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385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7DF7C3-1E06-31F6-6E4A-9823428572C0}"/>
              </a:ext>
            </a:extLst>
          </p:cNvPr>
          <p:cNvSpPr>
            <a:spLocks noGrp="1"/>
          </p:cNvSpPr>
          <p:nvPr>
            <p:ph type="title"/>
          </p:nvPr>
        </p:nvSpPr>
        <p:spPr>
          <a:xfrm>
            <a:off x="628650" y="1336390"/>
            <a:ext cx="4616991" cy="1182927"/>
          </a:xfrm>
        </p:spPr>
        <p:txBody>
          <a:bodyPr anchor="b">
            <a:normAutofit/>
          </a:bodyPr>
          <a:lstStyle/>
          <a:p>
            <a:pPr>
              <a:lnSpc>
                <a:spcPct val="90000"/>
              </a:lnSpc>
            </a:pPr>
            <a:r>
              <a:rPr lang="en-US" sz="3800" b="1" kern="0" dirty="0">
                <a:effectLst/>
                <a:latin typeface="Times New Roman" panose="02020603050405020304" pitchFamily="18" charset="0"/>
                <a:ea typeface="Times New Roman" panose="02020603050405020304" pitchFamily="18" charset="0"/>
                <a:cs typeface="Times New Roman" panose="02020603050405020304" pitchFamily="18" charset="0"/>
              </a:rPr>
              <a:t>Iteration Process 1</a:t>
            </a:r>
            <a:br>
              <a:rPr lang="en-US" sz="3800" kern="100" dirty="0">
                <a:effectLst/>
                <a:latin typeface="Aptos" panose="020B0004020202020204" pitchFamily="34" charset="0"/>
                <a:ea typeface="Aptos" panose="020B0004020202020204" pitchFamily="34" charset="0"/>
                <a:cs typeface="Times New Roman" panose="02020603050405020304" pitchFamily="18" charset="0"/>
              </a:rPr>
            </a:br>
            <a:endParaRPr lang="en-US" sz="3800" dirty="0"/>
          </a:p>
        </p:txBody>
      </p:sp>
      <p:cxnSp>
        <p:nvCxnSpPr>
          <p:cNvPr id="19" name="Straight Connector 18">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5927792"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36C843-5EBE-92D5-931A-5EB8A1734C34}"/>
              </a:ext>
            </a:extLst>
          </p:cNvPr>
          <p:cNvSpPr>
            <a:spLocks noGrp="1"/>
          </p:cNvSpPr>
          <p:nvPr>
            <p:ph idx="1"/>
          </p:nvPr>
        </p:nvSpPr>
        <p:spPr>
          <a:xfrm>
            <a:off x="602832" y="2829330"/>
            <a:ext cx="4642809" cy="3344459"/>
          </a:xfrm>
        </p:spPr>
        <p:txBody>
          <a:bodyPr anchor="t">
            <a:normAutofit/>
          </a:bodyPr>
          <a:lstStyle/>
          <a:p>
            <a:pPr marL="0" marR="0" indent="0">
              <a:spcBef>
                <a:spcPts val="0"/>
              </a:spcBef>
              <a:spcAft>
                <a:spcPts val="800"/>
              </a:spcAft>
              <a:buNone/>
            </a:pPr>
            <a:endParaRPr lang="en-US" sz="17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1700" b="1"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Changes</a:t>
            </a:r>
            <a:r>
              <a:rPr lang="en-US" sz="1700"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Removed less influential features </a:t>
            </a:r>
            <a:r>
              <a:rPr lang="en-US" sz="1700" kern="0" dirty="0">
                <a:solidFill>
                  <a:schemeClr val="tx1">
                    <a:alpha val="80000"/>
                  </a:schemeClr>
                </a:solidFill>
                <a:latin typeface="Times New Roman" panose="02020603050405020304" pitchFamily="18" charset="0"/>
                <a:ea typeface="Times New Roman" panose="02020603050405020304" pitchFamily="18" charset="0"/>
                <a:cs typeface="Times New Roman" panose="02020603050405020304" pitchFamily="18" charset="0"/>
              </a:rPr>
              <a:t>cup ,shelf and weight </a:t>
            </a:r>
            <a:r>
              <a:rPr lang="en-US" sz="1700"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7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1700" b="1"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Reason</a:t>
            </a:r>
            <a:r>
              <a:rPr lang="en-US" sz="1700"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Initial analysis showed low correlation with the target variable.</a:t>
            </a:r>
            <a:endParaRPr lang="en-US" sz="17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1700" b="1"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Impact</a:t>
            </a:r>
            <a:r>
              <a:rPr lang="en-US" sz="1700"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R² value </a:t>
            </a:r>
            <a:r>
              <a:rPr lang="en-US" sz="1700" kern="0" dirty="0">
                <a:solidFill>
                  <a:schemeClr val="tx1">
                    <a:alpha val="80000"/>
                  </a:schemeClr>
                </a:solidFill>
                <a:latin typeface="Times New Roman" panose="02020603050405020304" pitchFamily="18" charset="0"/>
                <a:ea typeface="Times New Roman" panose="02020603050405020304" pitchFamily="18" charset="0"/>
                <a:cs typeface="Times New Roman" panose="02020603050405020304" pitchFamily="18" charset="0"/>
              </a:rPr>
              <a:t> improve</a:t>
            </a:r>
            <a:r>
              <a:rPr lang="en-US" sz="1700" kern="0" dirty="0">
                <a:solidFill>
                  <a:schemeClr val="tx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to 0.72.</a:t>
            </a:r>
            <a:endParaRPr lang="en-US" sz="17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sz="1700" dirty="0">
              <a:solidFill>
                <a:schemeClr val="tx1">
                  <a:alpha val="80000"/>
                </a:schemeClr>
              </a:solidFill>
            </a:endParaRPr>
          </a:p>
        </p:txBody>
      </p:sp>
      <p:pic>
        <p:nvPicPr>
          <p:cNvPr id="7" name="Graphic 6" descr="Arrow Circle">
            <a:extLst>
              <a:ext uri="{FF2B5EF4-FFF2-40B4-BE49-F238E27FC236}">
                <a16:creationId xmlns:a16="http://schemas.microsoft.com/office/drawing/2014/main" id="{7F9A48D9-D0A6-E80A-7705-948F7FAD48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489" y="2424435"/>
            <a:ext cx="2661303" cy="2661303"/>
          </a:xfrm>
          <a:prstGeom prst="rect">
            <a:avLst/>
          </a:prstGeom>
        </p:spPr>
      </p:pic>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414" y="1899284"/>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646" y="2189928"/>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4002966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7DF7C3-1E06-31F6-6E4A-9823428572C0}"/>
              </a:ext>
            </a:extLst>
          </p:cNvPr>
          <p:cNvSpPr>
            <a:spLocks noGrp="1"/>
          </p:cNvSpPr>
          <p:nvPr>
            <p:ph type="title"/>
          </p:nvPr>
        </p:nvSpPr>
        <p:spPr>
          <a:xfrm>
            <a:off x="628650" y="1336390"/>
            <a:ext cx="4616991" cy="1182927"/>
          </a:xfrm>
        </p:spPr>
        <p:txBody>
          <a:bodyPr anchor="b">
            <a:normAutofit/>
          </a:bodyPr>
          <a:lstStyle/>
          <a:p>
            <a:pPr>
              <a:lnSpc>
                <a:spcPct val="90000"/>
              </a:lnSpc>
            </a:pPr>
            <a:r>
              <a:rPr lang="en-US" sz="3800" b="1" kern="0" dirty="0">
                <a:effectLst/>
                <a:latin typeface="Times New Roman" panose="02020603050405020304" pitchFamily="18" charset="0"/>
                <a:ea typeface="Times New Roman" panose="02020603050405020304" pitchFamily="18" charset="0"/>
                <a:cs typeface="Times New Roman" panose="02020603050405020304" pitchFamily="18" charset="0"/>
              </a:rPr>
              <a:t>Iteration Process 2</a:t>
            </a:r>
            <a:br>
              <a:rPr lang="en-US" sz="3800" kern="100" dirty="0">
                <a:effectLst/>
                <a:latin typeface="Aptos" panose="020B0004020202020204" pitchFamily="34" charset="0"/>
                <a:ea typeface="Aptos" panose="020B0004020202020204" pitchFamily="34" charset="0"/>
                <a:cs typeface="Times New Roman" panose="02020603050405020304" pitchFamily="18" charset="0"/>
              </a:rPr>
            </a:br>
            <a:endParaRPr lang="en-US" sz="3800" dirty="0"/>
          </a:p>
        </p:txBody>
      </p:sp>
      <p:cxnSp>
        <p:nvCxnSpPr>
          <p:cNvPr id="19" name="Straight Connector 18">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5927792"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36C843-5EBE-92D5-931A-5EB8A1734C34}"/>
              </a:ext>
            </a:extLst>
          </p:cNvPr>
          <p:cNvSpPr>
            <a:spLocks noGrp="1"/>
          </p:cNvSpPr>
          <p:nvPr>
            <p:ph idx="1"/>
          </p:nvPr>
        </p:nvSpPr>
        <p:spPr>
          <a:xfrm>
            <a:off x="602832" y="2829330"/>
            <a:ext cx="4642809" cy="3344459"/>
          </a:xfrm>
        </p:spPr>
        <p:txBody>
          <a:bodyPr anchor="t">
            <a:normAutofit/>
          </a:bodyPr>
          <a:lstStyle/>
          <a:p>
            <a:pPr marL="0" marR="0" indent="0">
              <a:spcBef>
                <a:spcPts val="0"/>
              </a:spcBef>
              <a:spcAft>
                <a:spcPts val="800"/>
              </a:spcAft>
              <a:buNone/>
            </a:pPr>
            <a:endParaRPr lang="en-US" sz="17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Changes</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Focused on key nutritional features and excluded </a:t>
            </a:r>
            <a:r>
              <a:rPr lang="en-US" sz="1800" kern="0" dirty="0">
                <a:effectLst/>
                <a:latin typeface="Courier New" panose="02070309020205020404" pitchFamily="49" charset="0"/>
                <a:ea typeface="Times New Roman" panose="02020603050405020304" pitchFamily="18" charset="0"/>
                <a:cs typeface="Times New Roman" panose="02020603050405020304" pitchFamily="18" charset="0"/>
              </a:rPr>
              <a:t>type</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Reason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Nutritional content is more directly related to consumer ratings.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Impact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R² value improved to 0.83.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700" dirty="0">
              <a:solidFill>
                <a:schemeClr val="tx1">
                  <a:alpha val="80000"/>
                </a:schemeClr>
              </a:solidFill>
            </a:endParaRPr>
          </a:p>
        </p:txBody>
      </p:sp>
      <p:pic>
        <p:nvPicPr>
          <p:cNvPr id="7" name="Graphic 6" descr="Arrow Circle">
            <a:extLst>
              <a:ext uri="{FF2B5EF4-FFF2-40B4-BE49-F238E27FC236}">
                <a16:creationId xmlns:a16="http://schemas.microsoft.com/office/drawing/2014/main" id="{7F9A48D9-D0A6-E80A-7705-948F7FAD48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489" y="2424435"/>
            <a:ext cx="2661303" cy="2661303"/>
          </a:xfrm>
          <a:prstGeom prst="rect">
            <a:avLst/>
          </a:prstGeom>
        </p:spPr>
      </p:pic>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414" y="1899284"/>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646" y="2189928"/>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4013008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US" dirty="0"/>
              <a:t>Conclusion</a:t>
            </a:r>
          </a:p>
        </p:txBody>
      </p:sp>
      <p:pic>
        <p:nvPicPr>
          <p:cNvPr id="22" name="Picture 21" descr="Colourful pills stacked to make a bar graph">
            <a:extLst>
              <a:ext uri="{FF2B5EF4-FFF2-40B4-BE49-F238E27FC236}">
                <a16:creationId xmlns:a16="http://schemas.microsoft.com/office/drawing/2014/main" id="{D0FF117D-B697-369B-A9CE-5C98D84BE91F}"/>
              </a:ext>
            </a:extLst>
          </p:cNvPr>
          <p:cNvPicPr>
            <a:picLocks noChangeAspect="1"/>
          </p:cNvPicPr>
          <p:nvPr/>
        </p:nvPicPr>
        <p:blipFill rotWithShape="1">
          <a:blip r:embed="rId2"/>
          <a:srcRect l="45423" r="26346"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anchor="t">
            <a:normAutofit/>
          </a:bodyPr>
          <a:lstStyle/>
          <a:p>
            <a:r>
              <a:rPr lang="en-US" sz="1700" kern="0" dirty="0">
                <a:effectLst/>
                <a:latin typeface="Times New Roman" panose="02020603050405020304" pitchFamily="18" charset="0"/>
                <a:ea typeface="Times New Roman" panose="02020603050405020304" pitchFamily="18" charset="0"/>
              </a:rPr>
              <a:t>The final model achieved an R² value of 0.83, indicating a good fit and a reliable prediction of cereal ratings based on the selected features. The most influential features included sugars, fiber, and protein content.</a:t>
            </a:r>
            <a:endParaRPr lang="en-US" sz="17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1417" y="1138036"/>
            <a:ext cx="4083287" cy="1402470"/>
          </a:xfrm>
        </p:spPr>
        <p:txBody>
          <a:bodyPr anchor="t">
            <a:normAutofit/>
          </a:bodyPr>
          <a:lstStyle/>
          <a:p>
            <a:r>
              <a:rPr lang="en-US" sz="2800"/>
              <a:t>Challenges</a:t>
            </a:r>
          </a:p>
        </p:txBody>
      </p:sp>
      <p:pic>
        <p:nvPicPr>
          <p:cNvPr id="5" name="Picture 4" descr="Curved section of an athletics track in a sport stadium">
            <a:extLst>
              <a:ext uri="{FF2B5EF4-FFF2-40B4-BE49-F238E27FC236}">
                <a16:creationId xmlns:a16="http://schemas.microsoft.com/office/drawing/2014/main" id="{894C03AE-4832-B201-A4BB-B52DA6C4233A}"/>
              </a:ext>
            </a:extLst>
          </p:cNvPr>
          <p:cNvPicPr>
            <a:picLocks noChangeAspect="1"/>
          </p:cNvPicPr>
          <p:nvPr/>
        </p:nvPicPr>
        <p:blipFill rotWithShape="1">
          <a:blip r:embed="rId2"/>
          <a:srcRect l="25913" r="36484" b="-1"/>
          <a:stretch/>
        </p:blipFill>
        <p:spPr>
          <a:xfrm>
            <a:off x="20" y="10"/>
            <a:ext cx="3863363"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401417" y="2551176"/>
            <a:ext cx="4083287" cy="3591207"/>
          </a:xfrm>
        </p:spPr>
        <p:txBody>
          <a:bodyPr>
            <a:normAutofit/>
          </a:bodyPr>
          <a:lstStyle/>
          <a:p>
            <a:pPr marL="0" marR="0" indent="0">
              <a:lnSpc>
                <a:spcPct val="107000"/>
              </a:lnSpc>
              <a:spcBef>
                <a:spcPts val="0"/>
              </a:spcBef>
              <a:spcAft>
                <a:spcPts val="80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Several challenges were faced during this project: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Handling categorical data effectively.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Identifying the most impactful features through iterations.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0" dirty="0">
                <a:effectLst/>
                <a:latin typeface="Times New Roman" panose="02020603050405020304" pitchFamily="18" charset="0"/>
                <a:ea typeface="Times New Roman" panose="02020603050405020304" pitchFamily="18" charset="0"/>
              </a:rPr>
              <a:t>Balancing model complexity and interpretability</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762001"/>
            <a:ext cx="4000647" cy="1708242"/>
          </a:xfrm>
        </p:spPr>
        <p:txBody>
          <a:bodyPr anchor="ctr">
            <a:normAutofit/>
          </a:bodyPr>
          <a:lstStyle/>
          <a:p>
            <a:pPr marL="0" marR="0">
              <a:lnSpc>
                <a:spcPct val="107000"/>
              </a:lnSpc>
              <a:spcBef>
                <a:spcPts val="0"/>
              </a:spcBef>
              <a:spcAft>
                <a:spcPts val="800"/>
              </a:spcAf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Uploading Dataset</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571350" y="2470244"/>
            <a:ext cx="4000647" cy="3769835"/>
          </a:xfrm>
        </p:spPr>
        <p:txBody>
          <a:bodyPr anchor="ctr">
            <a:normAutofit/>
          </a:bodyPr>
          <a:lstStyle/>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dataset, </a:t>
            </a:r>
            <a:r>
              <a:rPr lang="en-US" sz="1800" kern="0" dirty="0">
                <a:effectLst/>
                <a:latin typeface="Courier New" panose="02070309020205020404" pitchFamily="49" charset="0"/>
                <a:ea typeface="Times New Roman" panose="02020603050405020304" pitchFamily="18" charset="0"/>
                <a:cs typeface="Times New Roman" panose="02020603050405020304" pitchFamily="18" charset="0"/>
              </a:rPr>
              <a:t>cereal.csv</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was uploaded to Azure Machine Learning Studio. This file was sourced from Kaggle and contains comprehensive data on various cereals, including their nutritional values and ratings.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Blue blocks and networks technology background">
            <a:extLst>
              <a:ext uri="{FF2B5EF4-FFF2-40B4-BE49-F238E27FC236}">
                <a16:creationId xmlns:a16="http://schemas.microsoft.com/office/drawing/2014/main" id="{263B0729-2518-E5CB-138C-101AF37960CF}"/>
              </a:ext>
            </a:extLst>
          </p:cNvPr>
          <p:cNvPicPr>
            <a:picLocks noChangeAspect="1"/>
          </p:cNvPicPr>
          <p:nvPr/>
        </p:nvPicPr>
        <p:blipFill rotWithShape="1">
          <a:blip r:embed="rId2"/>
          <a:srcRect l="18164" r="49074" b="-448"/>
          <a:stretch/>
        </p:blipFill>
        <p:spPr>
          <a:xfrm>
            <a:off x="4650659" y="-10886"/>
            <a:ext cx="4493342"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US" sz="3500"/>
              <a:t>Career Skills</a:t>
            </a:r>
          </a:p>
        </p:txBody>
      </p:sp>
      <p:sp>
        <p:nvSpPr>
          <p:cNvPr id="3" name="Content Placeholder 2"/>
          <p:cNvSpPr>
            <a:spLocks noGrp="1"/>
          </p:cNvSpPr>
          <p:nvPr>
            <p:ph idx="1"/>
          </p:nvPr>
        </p:nvSpPr>
        <p:spPr>
          <a:xfrm>
            <a:off x="571351" y="2743200"/>
            <a:ext cx="3485179" cy="3613149"/>
          </a:xfrm>
        </p:spPr>
        <p:txBody>
          <a:bodyPr anchor="ctr">
            <a:normAutofit fontScale="92500"/>
          </a:bodyPr>
          <a:lstStyle/>
          <a:p>
            <a:pPr marL="0" marR="0" indent="0">
              <a:lnSpc>
                <a:spcPct val="107000"/>
              </a:lnSpc>
              <a:spcBef>
                <a:spcPts val="0"/>
              </a:spcBef>
              <a:spcAft>
                <a:spcPts val="80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Through this project, valuable skills were gained: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Data preprocessing and normalization techniques.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Feature selection and engineering.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Model training, evaluation, and iteration in Azure Machine Learning.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Interpretation and communication of machine learning results.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Web of wires connecting pins">
            <a:extLst>
              <a:ext uri="{FF2B5EF4-FFF2-40B4-BE49-F238E27FC236}">
                <a16:creationId xmlns:a16="http://schemas.microsoft.com/office/drawing/2014/main" id="{4F3DF4AA-C56E-D256-423F-37F470D9F54F}"/>
              </a:ext>
            </a:extLst>
          </p:cNvPr>
          <p:cNvPicPr>
            <a:picLocks noChangeAspect="1"/>
          </p:cNvPicPr>
          <p:nvPr/>
        </p:nvPicPr>
        <p:blipFill rotWithShape="1">
          <a:blip r:embed="rId2"/>
          <a:srcRect l="20897" r="34553" b="-2"/>
          <a:stretch/>
        </p:blipFill>
        <p:spPr>
          <a:xfrm>
            <a:off x="4572000" y="1"/>
            <a:ext cx="4577118"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28E24-83CD-869E-F8FD-B593E5656485}"/>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defTabSz="914400">
              <a:lnSpc>
                <a:spcPct val="90000"/>
              </a:lnSpc>
            </a:pPr>
            <a:r>
              <a:rPr lang="en-US" sz="3100" kern="1200">
                <a:solidFill>
                  <a:srgbClr val="FFFFFF"/>
                </a:solidFill>
                <a:latin typeface="+mj-lt"/>
                <a:ea typeface="+mj-ea"/>
                <a:cs typeface="+mj-cs"/>
              </a:rPr>
              <a:t>Data Used </a:t>
            </a:r>
          </a:p>
        </p:txBody>
      </p:sp>
      <p:pic>
        <p:nvPicPr>
          <p:cNvPr id="5" name="Content Placeholder 4">
            <a:extLst>
              <a:ext uri="{FF2B5EF4-FFF2-40B4-BE49-F238E27FC236}">
                <a16:creationId xmlns:a16="http://schemas.microsoft.com/office/drawing/2014/main" id="{3AB66CB6-13A9-A1B7-04E8-A640A0C6B7B8}"/>
              </a:ext>
            </a:extLst>
          </p:cNvPr>
          <p:cNvPicPr>
            <a:picLocks noGrp="1" noChangeAspect="1"/>
          </p:cNvPicPr>
          <p:nvPr>
            <p:ph idx="1"/>
          </p:nvPr>
        </p:nvPicPr>
        <p:blipFill>
          <a:blip r:embed="rId2"/>
          <a:stretch>
            <a:fillRect/>
          </a:stretch>
        </p:blipFill>
        <p:spPr>
          <a:xfrm>
            <a:off x="3582987" y="2417088"/>
            <a:ext cx="5085525" cy="2021495"/>
          </a:xfrm>
          <a:prstGeom prst="rect">
            <a:avLst/>
          </a:prstGeom>
        </p:spPr>
      </p:pic>
    </p:spTree>
    <p:extLst>
      <p:ext uri="{BB962C8B-B14F-4D97-AF65-F5344CB8AC3E}">
        <p14:creationId xmlns:p14="http://schemas.microsoft.com/office/powerpoint/2010/main" val="142193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eep going through pipes">
            <a:extLst>
              <a:ext uri="{FF2B5EF4-FFF2-40B4-BE49-F238E27FC236}">
                <a16:creationId xmlns:a16="http://schemas.microsoft.com/office/drawing/2014/main" id="{96C1A0E3-AB15-119B-F732-45D7CB361A49}"/>
              </a:ext>
            </a:extLst>
          </p:cNvPr>
          <p:cNvPicPr>
            <a:picLocks noChangeAspect="1"/>
          </p:cNvPicPr>
          <p:nvPr/>
        </p:nvPicPr>
        <p:blipFill rotWithShape="1">
          <a:blip r:embed="rId2"/>
          <a:srcRect l="35549" r="17839" b="1"/>
          <a:stretch/>
        </p:blipFill>
        <p:spPr>
          <a:xfrm>
            <a:off x="4577270" y="10"/>
            <a:ext cx="4566728"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328512"/>
            <a:ext cx="3583791" cy="1628970"/>
          </a:xfrm>
        </p:spPr>
        <p:txBody>
          <a:bodyPr anchor="ctr">
            <a:normAutofit/>
          </a:bodyPr>
          <a:lstStyle/>
          <a:p>
            <a:pPr marL="0" marR="0">
              <a:lnSpc>
                <a:spcPct val="107000"/>
              </a:lnSpc>
              <a:spcBef>
                <a:spcPts val="0"/>
              </a:spcBef>
              <a:spcAft>
                <a:spcPts val="800"/>
              </a:spcAf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Cleaning the Data</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571350" y="2884929"/>
            <a:ext cx="3494817" cy="3374137"/>
          </a:xfrm>
        </p:spPr>
        <p:txBody>
          <a:bodyPr anchor="ctr">
            <a:normAutofit/>
          </a:bodyPr>
          <a:lstStyle/>
          <a:p>
            <a:r>
              <a:rPr lang="en-US" sz="1800" kern="0" dirty="0">
                <a:effectLst/>
                <a:latin typeface="Times New Roman" panose="02020603050405020304" pitchFamily="18" charset="0"/>
                <a:ea typeface="Times New Roman" panose="02020603050405020304" pitchFamily="18" charset="0"/>
              </a:rPr>
              <a:t>The dataset was examined for missing values. Since there were no missing values in the dataset, no imputation was necessary.</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3AA6FA-A6D2-4754-0EDD-A5B5B1FECE15}"/>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defTabSz="914400">
              <a:lnSpc>
                <a:spcPct val="90000"/>
              </a:lnSpc>
            </a:pPr>
            <a:r>
              <a:rPr lang="en-US" sz="3100" kern="1200">
                <a:solidFill>
                  <a:srgbClr val="FFFFFF"/>
                </a:solidFill>
                <a:latin typeface="+mj-lt"/>
                <a:ea typeface="+mj-ea"/>
                <a:cs typeface="+mj-cs"/>
              </a:rPr>
              <a:t>Cleaned Data</a:t>
            </a:r>
          </a:p>
        </p:txBody>
      </p:sp>
      <p:pic>
        <p:nvPicPr>
          <p:cNvPr id="12" name="Content Placeholder 11">
            <a:extLst>
              <a:ext uri="{FF2B5EF4-FFF2-40B4-BE49-F238E27FC236}">
                <a16:creationId xmlns:a16="http://schemas.microsoft.com/office/drawing/2014/main" id="{32AD351E-73D5-E3CE-C1FB-9780062D84A4}"/>
              </a:ext>
            </a:extLst>
          </p:cNvPr>
          <p:cNvPicPr>
            <a:picLocks noGrp="1" noChangeAspect="1"/>
          </p:cNvPicPr>
          <p:nvPr>
            <p:ph idx="1"/>
          </p:nvPr>
        </p:nvPicPr>
        <p:blipFill>
          <a:blip r:embed="rId2"/>
          <a:stretch>
            <a:fillRect/>
          </a:stretch>
        </p:blipFill>
        <p:spPr>
          <a:xfrm>
            <a:off x="3582987" y="2347162"/>
            <a:ext cx="5085525" cy="2161347"/>
          </a:xfrm>
          <a:prstGeom prst="rect">
            <a:avLst/>
          </a:prstGeom>
        </p:spPr>
      </p:pic>
    </p:spTree>
    <p:extLst>
      <p:ext uri="{BB962C8B-B14F-4D97-AF65-F5344CB8AC3E}">
        <p14:creationId xmlns:p14="http://schemas.microsoft.com/office/powerpoint/2010/main" val="208163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eep going through pipes">
            <a:extLst>
              <a:ext uri="{FF2B5EF4-FFF2-40B4-BE49-F238E27FC236}">
                <a16:creationId xmlns:a16="http://schemas.microsoft.com/office/drawing/2014/main" id="{96C1A0E3-AB15-119B-F732-45D7CB361A49}"/>
              </a:ext>
            </a:extLst>
          </p:cNvPr>
          <p:cNvPicPr>
            <a:picLocks noChangeAspect="1"/>
          </p:cNvPicPr>
          <p:nvPr/>
        </p:nvPicPr>
        <p:blipFill rotWithShape="1">
          <a:blip r:embed="rId2"/>
          <a:srcRect l="35549" r="17839" b="1"/>
          <a:stretch/>
        </p:blipFill>
        <p:spPr>
          <a:xfrm>
            <a:off x="4577270" y="10"/>
            <a:ext cx="4566728"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328512"/>
            <a:ext cx="3583791" cy="1628970"/>
          </a:xfrm>
        </p:spPr>
        <p:txBody>
          <a:bodyPr anchor="ctr">
            <a:normAutofit/>
          </a:bodyPr>
          <a:lstStyle/>
          <a:p>
            <a:pPr marL="0" marR="0">
              <a:lnSpc>
                <a:spcPct val="107000"/>
              </a:lnSpc>
              <a:spcBef>
                <a:spcPts val="0"/>
              </a:spcBef>
              <a:spcAft>
                <a:spcPts val="800"/>
              </a:spcAf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Normalizing Data</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206478" y="2285995"/>
            <a:ext cx="4041058" cy="4243493"/>
          </a:xfrm>
        </p:spPr>
        <p:txBody>
          <a:bodyPr anchor="ctr">
            <a:normAutofit/>
          </a:bodyPr>
          <a:lstStyle/>
          <a:p>
            <a:pPr marL="0" marR="0">
              <a:lnSpc>
                <a:spcPct val="107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Numerical columns were normalized to ensure they are on a similar scale, which helps improve the performance of the machine learning model. The columns normalized include calories, protein, fat , sodium, fiber, carbo, sugars, potassium, vitamins, weight, cups</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138458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0E6999C-B48F-5AA3-7C06-59940A3F441F}"/>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defTabSz="914400">
              <a:lnSpc>
                <a:spcPct val="90000"/>
              </a:lnSpc>
            </a:pPr>
            <a:r>
              <a:rPr lang="en-US" sz="2900" kern="1200">
                <a:solidFill>
                  <a:srgbClr val="FFFFFF"/>
                </a:solidFill>
                <a:latin typeface="+mj-lt"/>
                <a:ea typeface="+mj-ea"/>
                <a:cs typeface="+mj-cs"/>
              </a:rPr>
              <a:t>Normalized Data</a:t>
            </a:r>
          </a:p>
        </p:txBody>
      </p:sp>
      <p:pic>
        <p:nvPicPr>
          <p:cNvPr id="10" name="Content Placeholder 9">
            <a:extLst>
              <a:ext uri="{FF2B5EF4-FFF2-40B4-BE49-F238E27FC236}">
                <a16:creationId xmlns:a16="http://schemas.microsoft.com/office/drawing/2014/main" id="{BABFCB43-942D-04B6-BEE8-C1C8527FF81A}"/>
              </a:ext>
            </a:extLst>
          </p:cNvPr>
          <p:cNvPicPr>
            <a:picLocks noGrp="1" noChangeAspect="1"/>
          </p:cNvPicPr>
          <p:nvPr>
            <p:ph idx="1"/>
          </p:nvPr>
        </p:nvPicPr>
        <p:blipFill>
          <a:blip r:embed="rId2"/>
          <a:stretch>
            <a:fillRect/>
          </a:stretch>
        </p:blipFill>
        <p:spPr>
          <a:xfrm>
            <a:off x="3582987" y="2366232"/>
            <a:ext cx="5085525" cy="2123206"/>
          </a:xfrm>
          <a:prstGeom prst="rect">
            <a:avLst/>
          </a:prstGeom>
        </p:spPr>
      </p:pic>
    </p:spTree>
    <p:extLst>
      <p:ext uri="{BB962C8B-B14F-4D97-AF65-F5344CB8AC3E}">
        <p14:creationId xmlns:p14="http://schemas.microsoft.com/office/powerpoint/2010/main" val="358034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762001"/>
            <a:ext cx="4000647" cy="1708242"/>
          </a:xfrm>
        </p:spPr>
        <p:txBody>
          <a:bodyPr anchor="ctr">
            <a:normAutofit/>
          </a:bodyPr>
          <a:lstStyle/>
          <a:p>
            <a:pPr marL="0" marR="0">
              <a:lnSpc>
                <a:spcPct val="107000"/>
              </a:lnSpc>
              <a:spcBef>
                <a:spcPts val="0"/>
              </a:spcBef>
              <a:spcAft>
                <a:spcPts val="800"/>
              </a:spcAf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Editing Metadata</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571350" y="2470244"/>
            <a:ext cx="4000647" cy="3769835"/>
          </a:xfrm>
        </p:spPr>
        <p:txBody>
          <a:bodyPr anchor="ctr">
            <a:normAutofit/>
          </a:bodyPr>
          <a:lstStyle/>
          <a:p>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The metadata for the columns </a:t>
            </a:r>
            <a:r>
              <a:rPr lang="en-US" sz="1600" kern="0" dirty="0" err="1">
                <a:effectLst/>
                <a:latin typeface="Courier New" panose="02070309020205020404" pitchFamily="49" charset="0"/>
                <a:ea typeface="Times New Roman" panose="02020603050405020304" pitchFamily="18" charset="0"/>
                <a:cs typeface="Times New Roman" panose="02020603050405020304" pitchFamily="18" charset="0"/>
              </a:rPr>
              <a:t>mfr</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0" dirty="0">
                <a:effectLst/>
                <a:latin typeface="Courier New" panose="02070309020205020404" pitchFamily="49" charset="0"/>
                <a:ea typeface="Times New Roman" panose="02020603050405020304" pitchFamily="18" charset="0"/>
                <a:cs typeface="Times New Roman" panose="02020603050405020304" pitchFamily="18" charset="0"/>
              </a:rPr>
              <a:t>type</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600" kern="0" dirty="0">
                <a:effectLst/>
                <a:latin typeface="Courier New" panose="02070309020205020404" pitchFamily="49" charset="0"/>
                <a:ea typeface="Times New Roman" panose="02020603050405020304" pitchFamily="18" charset="0"/>
                <a:cs typeface="Times New Roman" panose="02020603050405020304" pitchFamily="18" charset="0"/>
              </a:rPr>
              <a:t>shelf</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 were updated to categorical data types to ensure proper handling during the modeling process</a:t>
            </a:r>
            <a:endParaRPr lang="en-US" sz="1700" dirty="0"/>
          </a:p>
        </p:txBody>
      </p:sp>
      <p:pic>
        <p:nvPicPr>
          <p:cNvPr id="5" name="Picture 4" descr="3D black and red cube illustration">
            <a:extLst>
              <a:ext uri="{FF2B5EF4-FFF2-40B4-BE49-F238E27FC236}">
                <a16:creationId xmlns:a16="http://schemas.microsoft.com/office/drawing/2014/main" id="{EC800693-FC5E-1394-11D1-7234825885B0}"/>
              </a:ext>
            </a:extLst>
          </p:cNvPr>
          <p:cNvPicPr>
            <a:picLocks noChangeAspect="1"/>
          </p:cNvPicPr>
          <p:nvPr/>
        </p:nvPicPr>
        <p:blipFill rotWithShape="1">
          <a:blip r:embed="rId2"/>
          <a:srcRect l="28233" r="36821"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349</TotalTime>
  <Words>686</Words>
  <Application>Microsoft Office PowerPoint</Application>
  <PresentationFormat>On-screen Show (4:3)</PresentationFormat>
  <Paragraphs>64</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Aptos</vt:lpstr>
      <vt:lpstr>Arial</vt:lpstr>
      <vt:lpstr>Calibri</vt:lpstr>
      <vt:lpstr>Courier New</vt:lpstr>
      <vt:lpstr>Symbol</vt:lpstr>
      <vt:lpstr>Times New Roman</vt:lpstr>
      <vt:lpstr>Office Theme</vt:lpstr>
      <vt:lpstr>Applications of Artificial Intelligence and Machine Learning</vt:lpstr>
      <vt:lpstr>Introduction</vt:lpstr>
      <vt:lpstr>Uploading Dataset</vt:lpstr>
      <vt:lpstr>Data Used </vt:lpstr>
      <vt:lpstr>Cleaning the Data</vt:lpstr>
      <vt:lpstr>Cleaned Data</vt:lpstr>
      <vt:lpstr>Normalizing Data</vt:lpstr>
      <vt:lpstr>Normalized Data</vt:lpstr>
      <vt:lpstr>Editing Metadata .</vt:lpstr>
      <vt:lpstr>Data Edited </vt:lpstr>
      <vt:lpstr>Data Visualization</vt:lpstr>
      <vt:lpstr>Scatted Plot</vt:lpstr>
      <vt:lpstr>Feature Selection</vt:lpstr>
      <vt:lpstr>Result Dataset</vt:lpstr>
      <vt:lpstr>Transition</vt:lpstr>
      <vt:lpstr>Splitting Data</vt:lpstr>
      <vt:lpstr>Split Data</vt:lpstr>
      <vt:lpstr>Linear Regression Model </vt:lpstr>
      <vt:lpstr>Screenshot</vt:lpstr>
      <vt:lpstr>Training the Model </vt:lpstr>
      <vt:lpstr>Trained Model</vt:lpstr>
      <vt:lpstr>Scoring the Model </vt:lpstr>
      <vt:lpstr>Scored Data</vt:lpstr>
      <vt:lpstr>Evaluating the Model </vt:lpstr>
      <vt:lpstr>Evaluation Results</vt:lpstr>
      <vt:lpstr>Iteration Process 1 </vt:lpstr>
      <vt:lpstr>Iteration Process 2 </vt:lpstr>
      <vt:lpstr>Conclusion</vt:lpstr>
      <vt:lpstr>Challenges</vt:lpstr>
      <vt:lpstr>Career Skills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solomon awuku</cp:lastModifiedBy>
  <cp:revision>3</cp:revision>
  <dcterms:created xsi:type="dcterms:W3CDTF">2013-01-27T09:14:16Z</dcterms:created>
  <dcterms:modified xsi:type="dcterms:W3CDTF">2024-06-20T15:05:48Z</dcterms:modified>
  <cp:category/>
</cp:coreProperties>
</file>