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67" r:id="rId7"/>
    <p:sldId id="268" r:id="rId8"/>
    <p:sldId id="269" r:id="rId9"/>
    <p:sldId id="260" r:id="rId10"/>
    <p:sldId id="275" r:id="rId11"/>
    <p:sldId id="270" r:id="rId12"/>
    <p:sldId id="262" r:id="rId13"/>
    <p:sldId id="271" r:id="rId14"/>
    <p:sldId id="274" r:id="rId15"/>
    <p:sldId id="272" r:id="rId16"/>
    <p:sldId id="273" r:id="rId17"/>
    <p:sldId id="276" r:id="rId18"/>
    <p:sldId id="277" r:id="rId19"/>
    <p:sldId id="278" r:id="rId20"/>
    <p:sldId id="279" r:id="rId21"/>
    <p:sldId id="281" r:id="rId22"/>
    <p:sldId id="282" r:id="rId23"/>
    <p:sldId id="284" r:id="rId24"/>
    <p:sldId id="283"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63AA3-2248-4F7C-A3BE-CC0FE69D414B}" v="71" dt="2023-06-22T13:59:29.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F550-039E-DA40-ED53-B4098BBB1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E9BCA2-F1B2-2511-FD77-2EBB1D436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78FAFB-2384-4477-4B77-71DA9D0923AE}"/>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5" name="Footer Placeholder 4">
            <a:extLst>
              <a:ext uri="{FF2B5EF4-FFF2-40B4-BE49-F238E27FC236}">
                <a16:creationId xmlns:a16="http://schemas.microsoft.com/office/drawing/2014/main" id="{FFADB9D4-8C71-EA37-A680-A9970ACE0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9ADF0C-456C-23FE-5B30-457599E910A5}"/>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218387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85B0-CEC3-2330-3346-1A1D100250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CBC3D7-B1C1-56BB-6FB0-E4D92EDDF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4EC63-992A-62B4-2789-F7EAFA74E634}"/>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5" name="Footer Placeholder 4">
            <a:extLst>
              <a:ext uri="{FF2B5EF4-FFF2-40B4-BE49-F238E27FC236}">
                <a16:creationId xmlns:a16="http://schemas.microsoft.com/office/drawing/2014/main" id="{B5C91F78-A61D-329F-5DF9-E8C8DB52B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DC256-4785-BC6B-117C-FE7E9452EB0E}"/>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143588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61110-FE87-C09B-7D07-E29F68B66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EAC391-641E-4446-48A7-47F28B61B7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AA558-B1AD-831D-DBEF-BD59386A750F}"/>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5" name="Footer Placeholder 4">
            <a:extLst>
              <a:ext uri="{FF2B5EF4-FFF2-40B4-BE49-F238E27FC236}">
                <a16:creationId xmlns:a16="http://schemas.microsoft.com/office/drawing/2014/main" id="{E54BB9A2-BF33-DDC7-81DB-A294F68A1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F049F-5767-53EA-D6DB-EF5E0448151D}"/>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254051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DCFF-88EE-16FB-6116-508C945F4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0CCCEA-93FB-062C-7A68-8C4225013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39FB5-379E-F4D1-8617-F0C6FA15657E}"/>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5" name="Footer Placeholder 4">
            <a:extLst>
              <a:ext uri="{FF2B5EF4-FFF2-40B4-BE49-F238E27FC236}">
                <a16:creationId xmlns:a16="http://schemas.microsoft.com/office/drawing/2014/main" id="{61524126-4F8A-47C8-4CA3-1ADE48EBA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5731E-0CEA-9FB1-D4CE-619FF1E32AD1}"/>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239975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78AA-E49D-52D6-05AF-0D5DED8CFA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7D0F2E-8079-8259-1903-053B93110D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20C7C-9214-9B02-227E-06FF0A2F2579}"/>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5" name="Footer Placeholder 4">
            <a:extLst>
              <a:ext uri="{FF2B5EF4-FFF2-40B4-BE49-F238E27FC236}">
                <a16:creationId xmlns:a16="http://schemas.microsoft.com/office/drawing/2014/main" id="{116349A0-6238-0B9E-5A40-91690EA21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167F3-AE6F-B1FD-6FED-62FCB0660E31}"/>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197272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D8B3-C523-C9CB-1272-10C8E47A0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F0444C-BB45-36FE-9AB7-640B96D69D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C98F57-8925-8FA5-70C3-CBE1CEA3BB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BF95B-59EE-D52A-B2A0-827F58554F48}"/>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6" name="Footer Placeholder 5">
            <a:extLst>
              <a:ext uri="{FF2B5EF4-FFF2-40B4-BE49-F238E27FC236}">
                <a16:creationId xmlns:a16="http://schemas.microsoft.com/office/drawing/2014/main" id="{FBAEDA55-FAF3-1A30-D98B-F622F3100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02795-034B-6567-D368-C8097E9DD58D}"/>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16702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B292-1F15-02E6-3C59-F6F50CAAA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506AA-5BC3-C32E-7C64-2EC9131F3E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8D62E-92D0-DED9-B695-6A76DD5787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1B0F1-53BA-016B-B3E5-B4EE0CD7E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0A0660-6533-9AE1-912C-08CDE4A0A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6E8C8-44CB-0B25-0E1A-C495AFDB656A}"/>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8" name="Footer Placeholder 7">
            <a:extLst>
              <a:ext uri="{FF2B5EF4-FFF2-40B4-BE49-F238E27FC236}">
                <a16:creationId xmlns:a16="http://schemas.microsoft.com/office/drawing/2014/main" id="{579EEEEE-BAAE-AC4F-1787-A385FFC721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487D08-1D97-FDE3-5967-E8DF9ED16F7F}"/>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247196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8EB8-67BA-A4BC-477F-062C52C31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CD87BD-DD72-2242-187C-85241930A749}"/>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4" name="Footer Placeholder 3">
            <a:extLst>
              <a:ext uri="{FF2B5EF4-FFF2-40B4-BE49-F238E27FC236}">
                <a16:creationId xmlns:a16="http://schemas.microsoft.com/office/drawing/2014/main" id="{890C2176-4837-9905-B86F-CAE2DDBAF0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922717-4327-A650-9139-D32002B4EAFD}"/>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272452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21CB7-51A5-FC98-FE32-BBD5723DA9DD}"/>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3" name="Footer Placeholder 2">
            <a:extLst>
              <a:ext uri="{FF2B5EF4-FFF2-40B4-BE49-F238E27FC236}">
                <a16:creationId xmlns:a16="http://schemas.microsoft.com/office/drawing/2014/main" id="{31495EA1-C3E4-7FA7-CD50-52AF233C8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20DFA-1265-88BE-3D43-365787D439C8}"/>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227135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9632-EB8C-077E-307D-6E3679F99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D1C36-562A-68C4-7D29-D328C3A29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4B63B8-0BF4-50C5-261C-92660AFA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EBA82-716C-C4FF-D75E-0234421EC520}"/>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6" name="Footer Placeholder 5">
            <a:extLst>
              <a:ext uri="{FF2B5EF4-FFF2-40B4-BE49-F238E27FC236}">
                <a16:creationId xmlns:a16="http://schemas.microsoft.com/office/drawing/2014/main" id="{EF6A7D9B-790D-0725-CA47-7E1D1996A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4ED14-579A-3D07-EADC-BEB773ADD53F}"/>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341254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7917-4764-7D08-1D12-094A6722A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4A5193-42AB-BADC-9E12-57819C0C3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225FD2-E6DB-B9AF-D8C1-E9DBD54A2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3954E-BD2F-0BB2-7292-888B7A694648}"/>
              </a:ext>
            </a:extLst>
          </p:cNvPr>
          <p:cNvSpPr>
            <a:spLocks noGrp="1"/>
          </p:cNvSpPr>
          <p:nvPr>
            <p:ph type="dt" sz="half" idx="10"/>
          </p:nvPr>
        </p:nvSpPr>
        <p:spPr/>
        <p:txBody>
          <a:bodyPr/>
          <a:lstStyle/>
          <a:p>
            <a:fld id="{F1DBC1C8-AF56-4D6C-9594-E3BFC12BF284}" type="datetimeFigureOut">
              <a:rPr lang="en-US" smtClean="0"/>
              <a:t>6/22/2023</a:t>
            </a:fld>
            <a:endParaRPr lang="en-US"/>
          </a:p>
        </p:txBody>
      </p:sp>
      <p:sp>
        <p:nvSpPr>
          <p:cNvPr id="6" name="Footer Placeholder 5">
            <a:extLst>
              <a:ext uri="{FF2B5EF4-FFF2-40B4-BE49-F238E27FC236}">
                <a16:creationId xmlns:a16="http://schemas.microsoft.com/office/drawing/2014/main" id="{A9095211-C544-0081-D816-D6EBB194B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D6F22-E025-EFCC-7F2F-E3CE83FB5214}"/>
              </a:ext>
            </a:extLst>
          </p:cNvPr>
          <p:cNvSpPr>
            <a:spLocks noGrp="1"/>
          </p:cNvSpPr>
          <p:nvPr>
            <p:ph type="sldNum" sz="quarter" idx="12"/>
          </p:nvPr>
        </p:nvSpPr>
        <p:spPr/>
        <p:txBody>
          <a:bodyPr/>
          <a:lstStyle/>
          <a:p>
            <a:fld id="{BD8141F1-DE89-495D-8C66-72CF63FC0A07}" type="slidenum">
              <a:rPr lang="en-US" smtClean="0"/>
              <a:t>‹#›</a:t>
            </a:fld>
            <a:endParaRPr lang="en-US"/>
          </a:p>
        </p:txBody>
      </p:sp>
    </p:spTree>
    <p:extLst>
      <p:ext uri="{BB962C8B-B14F-4D97-AF65-F5344CB8AC3E}">
        <p14:creationId xmlns:p14="http://schemas.microsoft.com/office/powerpoint/2010/main" val="309600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C77ED-459A-7A90-49A2-D6C03ECE2D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997B11-04F3-92FB-2B9B-8E1D3FEDA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21E2E-6A21-FDF2-945F-3BEF6C186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C1C8-AF56-4D6C-9594-E3BFC12BF284}" type="datetimeFigureOut">
              <a:rPr lang="en-US" smtClean="0"/>
              <a:t>6/22/2023</a:t>
            </a:fld>
            <a:endParaRPr lang="en-US"/>
          </a:p>
        </p:txBody>
      </p:sp>
      <p:sp>
        <p:nvSpPr>
          <p:cNvPr id="5" name="Footer Placeholder 4">
            <a:extLst>
              <a:ext uri="{FF2B5EF4-FFF2-40B4-BE49-F238E27FC236}">
                <a16:creationId xmlns:a16="http://schemas.microsoft.com/office/drawing/2014/main" id="{2534283A-44C1-CEF2-100C-35DA068311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1ACBA6-4AA9-CABC-3609-D94A6F7FF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141F1-DE89-495D-8C66-72CF63FC0A07}" type="slidenum">
              <a:rPr lang="en-US" smtClean="0"/>
              <a:t>‹#›</a:t>
            </a:fld>
            <a:endParaRPr lang="en-US"/>
          </a:p>
        </p:txBody>
      </p:sp>
    </p:spTree>
    <p:extLst>
      <p:ext uri="{BB962C8B-B14F-4D97-AF65-F5344CB8AC3E}">
        <p14:creationId xmlns:p14="http://schemas.microsoft.com/office/powerpoint/2010/main" val="328789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2" descr="close up of mathematical graphs">
            <a:extLst>
              <a:ext uri="{FF2B5EF4-FFF2-40B4-BE49-F238E27FC236}">
                <a16:creationId xmlns:a16="http://schemas.microsoft.com/office/drawing/2014/main" id="{9381A01E-CC25-C279-0AC9-A0452723F5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102" r="31231" b="-1"/>
          <a:stretch/>
        </p:blipFill>
        <p:spPr>
          <a:xfrm>
            <a:off x="30480" y="10"/>
            <a:ext cx="12191999" cy="6857990"/>
          </a:xfrm>
          <a:prstGeom prst="rect">
            <a:avLst/>
          </a:prstGeom>
        </p:spPr>
      </p:pic>
      <p:sp>
        <p:nvSpPr>
          <p:cNvPr id="22" name="Rectangle 2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6C2A453-148B-7B78-94F3-CBE6EA0255F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b="1" dirty="0">
                <a:solidFill>
                  <a:schemeClr val="accent2"/>
                </a:solidFill>
                <a:latin typeface="Amasis MT Pro Black" panose="02040A04050005020304" pitchFamily="18" charset="0"/>
              </a:rPr>
              <a:t>INTERMEDIATE PROGRAMMING</a:t>
            </a:r>
          </a:p>
        </p:txBody>
      </p:sp>
      <p:sp>
        <p:nvSpPr>
          <p:cNvPr id="6" name="Subtitle 5">
            <a:extLst>
              <a:ext uri="{FF2B5EF4-FFF2-40B4-BE49-F238E27FC236}">
                <a16:creationId xmlns:a16="http://schemas.microsoft.com/office/drawing/2014/main" id="{56743D88-EC47-0D55-EC0F-0EA73592195E}"/>
              </a:ext>
            </a:extLst>
          </p:cNvPr>
          <p:cNvSpPr>
            <a:spLocks noGrp="1"/>
          </p:cNvSpPr>
          <p:nvPr>
            <p:ph type="subTitle" idx="1"/>
          </p:nvPr>
        </p:nvSpPr>
        <p:spPr>
          <a:xfrm>
            <a:off x="0" y="5495570"/>
            <a:ext cx="4682836" cy="573620"/>
          </a:xfrm>
          <a:effectLst>
            <a:outerShdw blurRad="50800" dist="38100" dir="2700000" algn="tl" rotWithShape="0">
              <a:prstClr val="black">
                <a:alpha val="40000"/>
              </a:prstClr>
            </a:outerShdw>
          </a:effectLst>
        </p:spPr>
        <p:txBody>
          <a:bodyPr>
            <a:noAutofit/>
          </a:bodyPr>
          <a:lstStyle/>
          <a:p>
            <a:r>
              <a:rPr lang="en-US" sz="4000" dirty="0">
                <a:solidFill>
                  <a:srgbClr val="C00000"/>
                </a:solidFill>
              </a:rPr>
              <a:t>CEIS 209</a:t>
            </a:r>
          </a:p>
        </p:txBody>
      </p:sp>
      <p:sp>
        <p:nvSpPr>
          <p:cNvPr id="2" name="TextBox 1">
            <a:extLst>
              <a:ext uri="{FF2B5EF4-FFF2-40B4-BE49-F238E27FC236}">
                <a16:creationId xmlns:a16="http://schemas.microsoft.com/office/drawing/2014/main" id="{8F1EAFB9-198C-5F5C-9E1B-DC46311FA890}"/>
              </a:ext>
            </a:extLst>
          </p:cNvPr>
          <p:cNvSpPr txBox="1"/>
          <p:nvPr/>
        </p:nvSpPr>
        <p:spPr>
          <a:xfrm>
            <a:off x="7509166" y="6069190"/>
            <a:ext cx="2775529" cy="523220"/>
          </a:xfrm>
          <a:prstGeom prst="rect">
            <a:avLst/>
          </a:prstGeom>
          <a:noFill/>
        </p:spPr>
        <p:txBody>
          <a:bodyPr wrap="square" rtlCol="0">
            <a:spAutoFit/>
          </a:bodyPr>
          <a:lstStyle/>
          <a:p>
            <a:r>
              <a:rPr lang="en-US" sz="2800" dirty="0">
                <a:solidFill>
                  <a:srgbClr val="002060"/>
                </a:solidFill>
              </a:rPr>
              <a:t>Solomon Awuku</a:t>
            </a:r>
          </a:p>
        </p:txBody>
      </p:sp>
    </p:spTree>
    <p:extLst>
      <p:ext uri="{BB962C8B-B14F-4D97-AF65-F5344CB8AC3E}">
        <p14:creationId xmlns:p14="http://schemas.microsoft.com/office/powerpoint/2010/main" val="3674524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F93093-E025-59AF-1BA5-EEC95141C0F3}"/>
              </a:ext>
            </a:extLst>
          </p:cNvPr>
          <p:cNvSpPr>
            <a:spLocks noGrp="1"/>
          </p:cNvSpPr>
          <p:nvPr>
            <p:ph type="title"/>
          </p:nvPr>
        </p:nvSpPr>
        <p:spPr>
          <a:xfrm>
            <a:off x="658091" y="2410690"/>
            <a:ext cx="3739341" cy="1330839"/>
          </a:xfrm>
        </p:spPr>
        <p:txBody>
          <a:bodyPr vert="horz" lIns="91440" tIns="45720" rIns="91440" bIns="45720" rtlCol="0" anchor="ctr">
            <a:noAutofit/>
          </a:bodyPr>
          <a:lstStyle/>
          <a:p>
            <a:r>
              <a:rPr lang="en-US" kern="1200" dirty="0">
                <a:solidFill>
                  <a:srgbClr val="C00000"/>
                </a:solidFill>
                <a:latin typeface="+mj-lt"/>
                <a:ea typeface="+mj-ea"/>
                <a:cs typeface="+mj-cs"/>
              </a:rPr>
              <a:t>ADDING EVENT </a:t>
            </a:r>
            <a:r>
              <a:rPr lang="en-US" sz="3600" kern="1200" dirty="0">
                <a:solidFill>
                  <a:srgbClr val="C00000"/>
                </a:solidFill>
                <a:latin typeface="+mj-lt"/>
                <a:ea typeface="+mj-ea"/>
                <a:cs typeface="+mj-cs"/>
              </a:rPr>
              <a:t>HANDLERS TO CONTROL AND WRITING UTILITY METHODS </a:t>
            </a:r>
          </a:p>
        </p:txBody>
      </p:sp>
      <p:sp>
        <p:nvSpPr>
          <p:cNvPr id="9" name="Content Placeholder 8">
            <a:extLst>
              <a:ext uri="{FF2B5EF4-FFF2-40B4-BE49-F238E27FC236}">
                <a16:creationId xmlns:a16="http://schemas.microsoft.com/office/drawing/2014/main" id="{FEF502AE-0032-ACBD-CF17-7EED00B3912B}"/>
              </a:ext>
            </a:extLst>
          </p:cNvPr>
          <p:cNvSpPr>
            <a:spLocks noGrp="1"/>
          </p:cNvSpPr>
          <p:nvPr>
            <p:ph sz="half" idx="2"/>
          </p:nvPr>
        </p:nvSpPr>
        <p:spPr/>
        <p:txBody>
          <a:bodyPr>
            <a:normAutofit fontScale="77500" lnSpcReduction="20000"/>
          </a:bodyPr>
          <a:lstStyle/>
          <a:p>
            <a:pPr marL="342900" marR="0" lvl="0">
              <a:spcBef>
                <a:spcPts val="0"/>
              </a:spcBef>
              <a:spcAft>
                <a:spcPts val="1000"/>
              </a:spcAft>
            </a:pPr>
            <a:r>
              <a:rPr lang="en-US" sz="2800" dirty="0">
                <a:solidFill>
                  <a:schemeClr val="accent2">
                    <a:lumMod val="50000"/>
                  </a:schemeClr>
                </a:solidFill>
                <a:effectLst/>
              </a:rPr>
              <a:t>Create a method (a function in this case) to return true if the user entered non-empty input for the “Add Song” button, or false if the input is empty</a:t>
            </a:r>
          </a:p>
          <a:p>
            <a:pPr marL="342900" marR="0" lvl="0">
              <a:spcBef>
                <a:spcPts val="0"/>
              </a:spcBef>
              <a:spcAft>
                <a:spcPts val="1000"/>
              </a:spcAft>
            </a:pPr>
            <a:r>
              <a:rPr lang="en-US" sz="2800" dirty="0">
                <a:solidFill>
                  <a:schemeClr val="accent2">
                    <a:lumMod val="50000"/>
                  </a:schemeClr>
                </a:solidFill>
                <a:effectLst/>
              </a:rPr>
              <a:t>Create a method (another function) to return true if a song title is found, or false if it is not found</a:t>
            </a:r>
          </a:p>
          <a:p>
            <a:pPr marL="342900" marR="0" lvl="0">
              <a:spcBef>
                <a:spcPts val="0"/>
              </a:spcBef>
              <a:spcAft>
                <a:spcPts val="1000"/>
              </a:spcAft>
            </a:pPr>
            <a:r>
              <a:rPr lang="en-US" sz="2800" dirty="0">
                <a:solidFill>
                  <a:schemeClr val="accent2">
                    <a:lumMod val="50000"/>
                  </a:schemeClr>
                </a:solidFill>
                <a:effectLst/>
              </a:rPr>
              <a:t>Use string.contains to determine if a song title is contained in the text of a List box</a:t>
            </a:r>
          </a:p>
          <a:p>
            <a:pPr marL="342900" marR="0" lvl="0">
              <a:spcBef>
                <a:spcPts val="0"/>
              </a:spcBef>
              <a:spcAft>
                <a:spcPts val="1000"/>
              </a:spcAft>
            </a:pPr>
            <a:r>
              <a:rPr lang="en-US" sz="2800" dirty="0">
                <a:solidFill>
                  <a:schemeClr val="accent2">
                    <a:lumMod val="50000"/>
                  </a:schemeClr>
                </a:solidFill>
                <a:effectLst/>
              </a:rPr>
              <a:t>Activate tabbing from one control to another</a:t>
            </a:r>
          </a:p>
          <a:p>
            <a:pPr marL="342900" marR="0" lvl="0">
              <a:spcBef>
                <a:spcPts val="0"/>
              </a:spcBef>
              <a:spcAft>
                <a:spcPts val="1000"/>
              </a:spcAft>
            </a:pPr>
            <a:r>
              <a:rPr lang="en-US" sz="2800" dirty="0">
                <a:solidFill>
                  <a:schemeClr val="accent2">
                    <a:lumMod val="50000"/>
                  </a:schemeClr>
                </a:solidFill>
                <a:effectLst/>
              </a:rPr>
              <a:t>Create individual one-dimensional arrays for each feature of a song</a:t>
            </a:r>
          </a:p>
          <a:p>
            <a:endParaRPr lang="en-US" dirty="0"/>
          </a:p>
        </p:txBody>
      </p:sp>
    </p:spTree>
    <p:extLst>
      <p:ext uri="{BB962C8B-B14F-4D97-AF65-F5344CB8AC3E}">
        <p14:creationId xmlns:p14="http://schemas.microsoft.com/office/powerpoint/2010/main" val="3130488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AD21F38-321B-45FA-551A-F4D6935F5B5F}"/>
              </a:ext>
            </a:extLst>
          </p:cNvPr>
          <p:cNvSpPr>
            <a:spLocks noGrp="1"/>
          </p:cNvSpPr>
          <p:nvPr>
            <p:ph type="title"/>
          </p:nvPr>
        </p:nvSpPr>
        <p:spPr>
          <a:xfrm>
            <a:off x="729963" y="717804"/>
            <a:ext cx="2608655" cy="5257799"/>
          </a:xfrm>
        </p:spPr>
        <p:txBody>
          <a:bodyPr vert="horz" lIns="91440" tIns="45720" rIns="91440" bIns="45720" rtlCol="0" anchor="ctr">
            <a:normAutofit/>
          </a:bodyPr>
          <a:lstStyle/>
          <a:p>
            <a:r>
              <a:rPr lang="en-US" sz="3600" b="1" i="1" dirty="0">
                <a:solidFill>
                  <a:srgbClr val="C00000"/>
                </a:solidFill>
                <a:effectLst/>
              </a:rPr>
              <a:t>SCREENSHOT OF PROGRAM RUNNING</a:t>
            </a:r>
            <a:br>
              <a:rPr lang="en-US" sz="3600" dirty="0">
                <a:solidFill>
                  <a:srgbClr val="2C2C2C"/>
                </a:solidFill>
                <a:effectLst/>
              </a:rPr>
            </a:br>
            <a:endParaRPr lang="en-US" sz="3600" dirty="0">
              <a:solidFill>
                <a:srgbClr val="2C2C2C"/>
              </a:solidFill>
            </a:endParaRPr>
          </a:p>
        </p:txBody>
      </p:sp>
      <p:sp>
        <p:nvSpPr>
          <p:cNvPr id="14"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descr="A screenshot of a computer&#10;&#10;Description automatically generated">
            <a:extLst>
              <a:ext uri="{FF2B5EF4-FFF2-40B4-BE49-F238E27FC236}">
                <a16:creationId xmlns:a16="http://schemas.microsoft.com/office/drawing/2014/main" id="{720A3D66-B014-514B-7A54-39870E24850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926" r="-1" b="-1"/>
          <a:stretch/>
        </p:blipFill>
        <p:spPr>
          <a:xfrm>
            <a:off x="4062964" y="942538"/>
            <a:ext cx="7163222" cy="4808332"/>
          </a:xfrm>
          <a:prstGeom prst="rect">
            <a:avLst/>
          </a:prstGeom>
          <a:effectLst/>
        </p:spPr>
      </p:pic>
    </p:spTree>
    <p:extLst>
      <p:ext uri="{BB962C8B-B14F-4D97-AF65-F5344CB8AC3E}">
        <p14:creationId xmlns:p14="http://schemas.microsoft.com/office/powerpoint/2010/main" val="378004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ECD1FD-5ED1-1C61-B7F6-5FC9C0C0567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kern="1200" dirty="0">
                <a:solidFill>
                  <a:srgbClr val="C00000"/>
                </a:solidFill>
                <a:latin typeface="+mj-lt"/>
                <a:ea typeface="+mj-ea"/>
                <a:cs typeface="+mj-cs"/>
              </a:rPr>
              <a:t>CREATING</a:t>
            </a:r>
            <a:r>
              <a:rPr lang="en-US" sz="4600" b="1" kern="1200" dirty="0">
                <a:solidFill>
                  <a:schemeClr val="tx1"/>
                </a:solidFill>
                <a:latin typeface="+mj-lt"/>
                <a:ea typeface="+mj-ea"/>
                <a:cs typeface="+mj-cs"/>
              </a:rPr>
              <a:t> </a:t>
            </a:r>
            <a:r>
              <a:rPr lang="en-US" sz="4600" b="1" kern="1200" dirty="0">
                <a:solidFill>
                  <a:srgbClr val="C00000"/>
                </a:solidFill>
                <a:latin typeface="+mj-lt"/>
                <a:ea typeface="+mj-ea"/>
                <a:cs typeface="+mj-cs"/>
              </a:rPr>
              <a:t>AND USING CLASSES AND OBJECTS</a:t>
            </a:r>
          </a:p>
        </p:txBody>
      </p:sp>
      <p:sp>
        <p:nvSpPr>
          <p:cNvPr id="6" name="Content Placeholder 5">
            <a:extLst>
              <a:ext uri="{FF2B5EF4-FFF2-40B4-BE49-F238E27FC236}">
                <a16:creationId xmlns:a16="http://schemas.microsoft.com/office/drawing/2014/main" id="{727E2A82-DE47-3333-C75B-2BD81E7ADEF1}"/>
              </a:ext>
            </a:extLst>
          </p:cNvPr>
          <p:cNvSpPr>
            <a:spLocks noGrp="1"/>
          </p:cNvSpPr>
          <p:nvPr>
            <p:ph sz="half" idx="1"/>
          </p:nvPr>
        </p:nvSpPr>
        <p:spPr>
          <a:xfrm>
            <a:off x="638882" y="4631161"/>
            <a:ext cx="3571810" cy="1559327"/>
          </a:xfrm>
        </p:spPr>
        <p:txBody>
          <a:bodyPr vert="horz" lIns="91440" tIns="45720" rIns="91440" bIns="45720" rtlCol="0">
            <a:normAutofit/>
          </a:bodyPr>
          <a:lstStyle/>
          <a:p>
            <a:pPr marL="0" indent="0">
              <a:buNone/>
            </a:pPr>
            <a:r>
              <a:rPr lang="en-US" sz="2400" kern="1200" dirty="0">
                <a:solidFill>
                  <a:schemeClr val="accent2">
                    <a:lumMod val="50000"/>
                  </a:schemeClr>
                </a:solidFill>
                <a:effectLst/>
                <a:latin typeface="+mn-lt"/>
                <a:ea typeface="+mn-ea"/>
                <a:cs typeface="+mn-cs"/>
              </a:rPr>
              <a:t>We will create a windows forms application with basic controls and add an Employee Class</a:t>
            </a:r>
            <a:endParaRPr lang="en-US" sz="2400" kern="1200" dirty="0">
              <a:solidFill>
                <a:schemeClr val="accent2">
                  <a:lumMod val="50000"/>
                </a:schemeClr>
              </a:solidFill>
              <a:latin typeface="+mn-lt"/>
              <a:ea typeface="+mn-ea"/>
              <a:cs typeface="+mn-cs"/>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72F344C-BEEB-85F8-4E12-4AA5CF5F5479}"/>
              </a:ext>
            </a:extLst>
          </p:cNvPr>
          <p:cNvSpPr>
            <a:spLocks noGrp="1"/>
          </p:cNvSpPr>
          <p:nvPr>
            <p:ph sz="half" idx="2"/>
          </p:nvPr>
        </p:nvSpPr>
        <p:spPr/>
        <p:txBody>
          <a:bodyPr/>
          <a:lstStyle/>
          <a:p>
            <a:r>
              <a:rPr lang="en-US" dirty="0"/>
              <a:t>Design and create two Windows forms with GUI controls </a:t>
            </a:r>
          </a:p>
          <a:p>
            <a:r>
              <a:rPr lang="en-US" dirty="0"/>
              <a:t>Create an employee class to encapsulate employee information</a:t>
            </a:r>
          </a:p>
        </p:txBody>
      </p:sp>
    </p:spTree>
    <p:extLst>
      <p:ext uri="{BB962C8B-B14F-4D97-AF65-F5344CB8AC3E}">
        <p14:creationId xmlns:p14="http://schemas.microsoft.com/office/powerpoint/2010/main" val="186733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omputer&#10;&#10;Description automatically generated">
            <a:extLst>
              <a:ext uri="{FF2B5EF4-FFF2-40B4-BE49-F238E27FC236}">
                <a16:creationId xmlns:a16="http://schemas.microsoft.com/office/drawing/2014/main" id="{295A827A-4C48-6443-A676-D6B0FE5F4A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980" y="1457163"/>
            <a:ext cx="10482549" cy="5398513"/>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7352F7-5401-C46B-BD3B-D279807AB5EA}"/>
              </a:ext>
            </a:extLst>
          </p:cNvPr>
          <p:cNvSpPr txBox="1"/>
          <p:nvPr/>
        </p:nvSpPr>
        <p:spPr>
          <a:xfrm>
            <a:off x="2354115" y="415574"/>
            <a:ext cx="6998145" cy="461665"/>
          </a:xfrm>
          <a:prstGeom prst="rect">
            <a:avLst/>
          </a:prstGeom>
          <a:noFill/>
        </p:spPr>
        <p:txBody>
          <a:bodyPr wrap="square" rtlCol="0">
            <a:spAutoFit/>
          </a:bodyPr>
          <a:lstStyle/>
          <a:p>
            <a:pPr marL="0" marR="0">
              <a:spcBef>
                <a:spcPts val="0"/>
              </a:spcBef>
              <a:spcAft>
                <a:spcPts val="0"/>
              </a:spcAft>
            </a:pPr>
            <a:r>
              <a:rPr lang="en-US" sz="2400" b="1" i="1" dirty="0">
                <a:solidFill>
                  <a:srgbClr val="C00000"/>
                </a:solidFill>
                <a:effectLst/>
                <a:latin typeface="Arial" panose="020B0604020202020204" pitchFamily="34" charset="0"/>
                <a:ea typeface="Times New Roman" panose="02020603050405020304" pitchFamily="18" charset="0"/>
              </a:rPr>
              <a:t>SCREENSHOT OF PROGRAM RUNNING</a:t>
            </a:r>
            <a:endParaRPr lang="en-US" sz="18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242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934F7-C497-0C7B-1CE7-063AEA1E0BA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b="1" dirty="0">
                <a:solidFill>
                  <a:srgbClr val="C00000"/>
                </a:solidFill>
              </a:rPr>
              <a:t>ENCAPSULATING DATA AND WRITING TO FILE</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191C89-BB50-B10B-02D2-1F814B1FCAFC}"/>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000" dirty="0">
                <a:solidFill>
                  <a:schemeClr val="accent2">
                    <a:lumMod val="50000"/>
                  </a:schemeClr>
                </a:solidFill>
              </a:rPr>
              <a:t>We will use the Employee class to encapsulate the employee information to make the application maintainable so that when users click the AddButton it will get information for the employee, create an employee object and add the employee object to the employees  ListBox.</a:t>
            </a:r>
          </a:p>
          <a:p>
            <a:r>
              <a:rPr lang="en-US" sz="2000" dirty="0">
                <a:solidFill>
                  <a:schemeClr val="accent2">
                    <a:lumMod val="50000"/>
                  </a:schemeClr>
                </a:solidFill>
              </a:rPr>
              <a:t>Finally, we will save all the employee information to file  </a:t>
            </a:r>
          </a:p>
        </p:txBody>
      </p:sp>
      <p:pic>
        <p:nvPicPr>
          <p:cNvPr id="1026" name="Picture 2" descr="What Is Computer Programming?">
            <a:extLst>
              <a:ext uri="{FF2B5EF4-FFF2-40B4-BE49-F238E27FC236}">
                <a16:creationId xmlns:a16="http://schemas.microsoft.com/office/drawing/2014/main" id="{95380904-C2C7-60BF-C7C2-A030054FA8E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3048"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2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06E3CE-B8B5-B947-D9CF-305170F477ED}"/>
              </a:ext>
            </a:extLst>
          </p:cNvPr>
          <p:cNvSpPr>
            <a:spLocks noGrp="1"/>
          </p:cNvSpPr>
          <p:nvPr>
            <p:ph type="title"/>
          </p:nvPr>
        </p:nvSpPr>
        <p:spPr>
          <a:xfrm>
            <a:off x="1109856" y="445390"/>
            <a:ext cx="10515600" cy="1325563"/>
          </a:xfrm>
        </p:spPr>
        <p:txBody>
          <a:bodyPr>
            <a:normAutofit fontScale="90000"/>
          </a:bodyPr>
          <a:lstStyle/>
          <a:p>
            <a:pPr algn="ctr"/>
            <a:r>
              <a:rPr lang="en-US" sz="4400" b="1" i="1" dirty="0">
                <a:solidFill>
                  <a:srgbClr val="C00000"/>
                </a:solidFill>
                <a:effectLst/>
                <a:latin typeface="Arial" panose="020B0604020202020204" pitchFamily="34" charset="0"/>
                <a:ea typeface="Times New Roman" panose="02020603050405020304" pitchFamily="18" charset="0"/>
              </a:rPr>
              <a:t>SCREENSHOT OF PROGRAM RUNNING</a:t>
            </a:r>
            <a:br>
              <a:rPr lang="en-US" sz="3600" dirty="0">
                <a:solidFill>
                  <a:srgbClr val="C00000"/>
                </a:solidFill>
                <a:effectLst/>
                <a:latin typeface="Times New Roman" panose="02020603050405020304" pitchFamily="18" charset="0"/>
                <a:ea typeface="Times New Roman" panose="02020603050405020304" pitchFamily="18" charset="0"/>
              </a:rPr>
            </a:br>
            <a:endParaRPr lang="en-US" dirty="0"/>
          </a:p>
        </p:txBody>
      </p:sp>
      <p:pic>
        <p:nvPicPr>
          <p:cNvPr id="7" name="Content Placeholder 6" descr="A screenshot of a computer&#10;&#10;Description automatically generated with medium confidence">
            <a:extLst>
              <a:ext uri="{FF2B5EF4-FFF2-40B4-BE49-F238E27FC236}">
                <a16:creationId xmlns:a16="http://schemas.microsoft.com/office/drawing/2014/main" id="{64E99AA5-4CD2-0AC3-D83D-AECE295C8E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474" y="1108172"/>
            <a:ext cx="8947052" cy="5533671"/>
          </a:xfrm>
          <a:prstGeom prst="rect">
            <a:avLst/>
          </a:prstGeom>
        </p:spPr>
      </p:pic>
    </p:spTree>
    <p:extLst>
      <p:ext uri="{BB962C8B-B14F-4D97-AF65-F5344CB8AC3E}">
        <p14:creationId xmlns:p14="http://schemas.microsoft.com/office/powerpoint/2010/main" val="7949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54">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5"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EEEF75-3CAD-4670-564A-7EB82C350514}"/>
              </a:ext>
            </a:extLst>
          </p:cNvPr>
          <p:cNvSpPr>
            <a:spLocks noGrp="1"/>
          </p:cNvSpPr>
          <p:nvPr>
            <p:ph type="title"/>
          </p:nvPr>
        </p:nvSpPr>
        <p:spPr>
          <a:xfrm>
            <a:off x="841246" y="978619"/>
            <a:ext cx="3820287" cy="1272212"/>
          </a:xfrm>
        </p:spPr>
        <p:txBody>
          <a:bodyPr vert="horz" lIns="91440" tIns="45720" rIns="91440" bIns="45720" rtlCol="0" anchor="ctr">
            <a:noAutofit/>
          </a:bodyPr>
          <a:lstStyle/>
          <a:p>
            <a:r>
              <a:rPr lang="en-US" b="1" dirty="0">
                <a:solidFill>
                  <a:srgbClr val="C00000"/>
                </a:solidFill>
              </a:rPr>
              <a:t>USING COMPOSITION</a:t>
            </a:r>
          </a:p>
        </p:txBody>
      </p:sp>
      <p:sp>
        <p:nvSpPr>
          <p:cNvPr id="206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7" name="Rectangle 206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2F0249-CB50-DF0E-4E96-FA7ECF87FCFB}"/>
              </a:ext>
            </a:extLst>
          </p:cNvPr>
          <p:cNvSpPr>
            <a:spLocks noGrp="1"/>
          </p:cNvSpPr>
          <p:nvPr>
            <p:ph sz="half" idx="1"/>
          </p:nvPr>
        </p:nvSpPr>
        <p:spPr>
          <a:xfrm>
            <a:off x="841247" y="2359152"/>
            <a:ext cx="3410712" cy="3425043"/>
          </a:xfrm>
        </p:spPr>
        <p:txBody>
          <a:bodyPr vert="horz" lIns="91440" tIns="45720" rIns="91440" bIns="45720" rtlCol="0">
            <a:noAutofit/>
          </a:bodyPr>
          <a:lstStyle/>
          <a:p>
            <a:r>
              <a:rPr lang="en-US" sz="1800" dirty="0">
                <a:solidFill>
                  <a:schemeClr val="accent2">
                    <a:lumMod val="50000"/>
                  </a:schemeClr>
                </a:solidFill>
              </a:rPr>
              <a:t>After we have created the employee class to encapsulate the employee information , we will create a Benefit class that will also encapsulate benefit information for each employee. So that when we have an employee object open, we can simply open that Employee object’s Benefit object. This is called composition</a:t>
            </a:r>
          </a:p>
          <a:p>
            <a:r>
              <a:rPr lang="en-US" sz="1800" dirty="0">
                <a:solidFill>
                  <a:schemeClr val="accent2">
                    <a:lumMod val="50000"/>
                  </a:schemeClr>
                </a:solidFill>
              </a:rPr>
              <a:t>We will then create the benefit attributes to go with the Benefit class</a:t>
            </a:r>
          </a:p>
        </p:txBody>
      </p:sp>
      <p:pic>
        <p:nvPicPr>
          <p:cNvPr id="2050" name="Picture 2" descr="Composite pattern c# | Composition pattern, Pattern design, Pattern">
            <a:extLst>
              <a:ext uri="{FF2B5EF4-FFF2-40B4-BE49-F238E27FC236}">
                <a16:creationId xmlns:a16="http://schemas.microsoft.com/office/drawing/2014/main" id="{E34511E7-56BE-75E3-183D-E3234D27D47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2772" b="-2"/>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4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413D918-F8BC-BF3C-35F2-C379A0A2176D}"/>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b="1" i="1" dirty="0">
                <a:solidFill>
                  <a:srgbClr val="C00000"/>
                </a:solidFill>
                <a:effectLst/>
                <a:latin typeface="Arial" panose="020B0604020202020204" pitchFamily="34" charset="0"/>
                <a:ea typeface="Times New Roman" panose="02020603050405020304" pitchFamily="18" charset="0"/>
              </a:rPr>
              <a:t>SCREENSHOT OF PROGRAM RUNNING</a:t>
            </a:r>
            <a:endParaRPr lang="en-US" kern="1200" dirty="0">
              <a:solidFill>
                <a:schemeClr val="tx1"/>
              </a:solidFill>
              <a:latin typeface="+mj-lt"/>
              <a:ea typeface="+mj-ea"/>
              <a:cs typeface="+mj-cs"/>
            </a:endParaRPr>
          </a:p>
        </p:txBody>
      </p:sp>
      <p:pic>
        <p:nvPicPr>
          <p:cNvPr id="8" name="Content Placeholder 7">
            <a:extLst>
              <a:ext uri="{FF2B5EF4-FFF2-40B4-BE49-F238E27FC236}">
                <a16:creationId xmlns:a16="http://schemas.microsoft.com/office/drawing/2014/main" id="{C3D34F8D-10A0-F74E-A0FE-35FE82B4DD2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567" r="3542" b="1"/>
          <a:stretch/>
        </p:blipFill>
        <p:spPr>
          <a:xfrm>
            <a:off x="198741" y="2410448"/>
            <a:ext cx="5803323" cy="3890357"/>
          </a:xfrm>
          <a:prstGeom prst="rect">
            <a:avLst/>
          </a:prstGeom>
        </p:spPr>
      </p:pic>
      <p:pic>
        <p:nvPicPr>
          <p:cNvPr id="7" name="Content Placeholder 6" descr="A screenshot of a computer&#10;&#10;Description automatically generated">
            <a:extLst>
              <a:ext uri="{FF2B5EF4-FFF2-40B4-BE49-F238E27FC236}">
                <a16:creationId xmlns:a16="http://schemas.microsoft.com/office/drawing/2014/main" id="{9043A0D6-3538-85C3-4060-97BECACB33B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8754" r="3609" b="2"/>
          <a:stretch/>
        </p:blipFill>
        <p:spPr>
          <a:xfrm>
            <a:off x="6189934" y="2410448"/>
            <a:ext cx="5803323" cy="3890357"/>
          </a:xfrm>
          <a:prstGeom prst="rect">
            <a:avLst/>
          </a:prstGeom>
        </p:spPr>
      </p:pic>
    </p:spTree>
    <p:extLst>
      <p:ext uri="{BB962C8B-B14F-4D97-AF65-F5344CB8AC3E}">
        <p14:creationId xmlns:p14="http://schemas.microsoft.com/office/powerpoint/2010/main" val="318250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51894-B786-70B2-25ED-585B32C0EB90}"/>
              </a:ext>
            </a:extLst>
          </p:cNvPr>
          <p:cNvSpPr>
            <a:spLocks noGrp="1"/>
          </p:cNvSpPr>
          <p:nvPr>
            <p:ph type="title"/>
          </p:nvPr>
        </p:nvSpPr>
        <p:spPr>
          <a:xfrm>
            <a:off x="6590661" y="4267832"/>
            <a:ext cx="5435083" cy="1689248"/>
          </a:xfrm>
        </p:spPr>
        <p:txBody>
          <a:bodyPr vert="horz" lIns="91440" tIns="45720" rIns="91440" bIns="45720" rtlCol="0" anchor="t">
            <a:normAutofit/>
          </a:bodyPr>
          <a:lstStyle/>
          <a:p>
            <a:r>
              <a:rPr lang="en-US" b="1" kern="1200" dirty="0">
                <a:solidFill>
                  <a:srgbClr val="FF0000"/>
                </a:solidFill>
                <a:latin typeface="+mj-lt"/>
                <a:ea typeface="+mj-ea"/>
                <a:cs typeface="+mj-cs"/>
              </a:rPr>
              <a:t>INHERITANCE AND POLYMORPHISM</a:t>
            </a:r>
          </a:p>
        </p:txBody>
      </p:sp>
      <p:pic>
        <p:nvPicPr>
          <p:cNvPr id="9" name="Graphic 8" descr="DNA">
            <a:extLst>
              <a:ext uri="{FF2B5EF4-FFF2-40B4-BE49-F238E27FC236}">
                <a16:creationId xmlns:a16="http://schemas.microsoft.com/office/drawing/2014/main" id="{A777BB43-C273-69F7-10BE-1DFE62E81C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402E32F9-9A39-56B8-25EA-FA433D27FB2C}"/>
              </a:ext>
            </a:extLst>
          </p:cNvPr>
          <p:cNvSpPr txBox="1"/>
          <p:nvPr/>
        </p:nvSpPr>
        <p:spPr>
          <a:xfrm>
            <a:off x="6501027" y="661182"/>
            <a:ext cx="5192209"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chemeClr val="accent2">
                    <a:lumMod val="50000"/>
                  </a:schemeClr>
                </a:solidFill>
              </a:rPr>
              <a:t>We will use inheritance so we can pay different employee types without having to rewrite all the attributes and methods.</a:t>
            </a:r>
          </a:p>
          <a:p>
            <a:pPr marL="342900" indent="-342900">
              <a:buFont typeface="Arial" panose="020B0604020202020204" pitchFamily="34" charset="0"/>
              <a:buChar char="•"/>
            </a:pPr>
            <a:r>
              <a:rPr lang="en-US" sz="1800" dirty="0">
                <a:solidFill>
                  <a:schemeClr val="accent2">
                    <a:lumMod val="50000"/>
                  </a:schemeClr>
                </a:solidFill>
              </a:rPr>
              <a:t>Create Salary Class to inherit from the Employee Class ,then add annualSalary attribute to the Salary class.</a:t>
            </a:r>
          </a:p>
          <a:p>
            <a:pPr marL="342900" indent="-342900">
              <a:buFont typeface="Arial" panose="020B0604020202020204" pitchFamily="34" charset="0"/>
              <a:buChar char="•"/>
            </a:pPr>
            <a:r>
              <a:rPr lang="en-US" sz="1800" dirty="0">
                <a:solidFill>
                  <a:schemeClr val="accent2">
                    <a:lumMod val="50000"/>
                  </a:schemeClr>
                </a:solidFill>
              </a:rPr>
              <a:t>Create an Hourly Class that will also inherit from the Employee Class and add hourlyWorked and hourlyRate attributes to the Hourly Class created</a:t>
            </a:r>
            <a:r>
              <a:rPr lang="en-US" sz="1800" dirty="0">
                <a:solidFill>
                  <a:srgbClr val="FF0000"/>
                </a:solidFill>
              </a:rPr>
              <a:t>.</a:t>
            </a:r>
          </a:p>
        </p:txBody>
      </p:sp>
    </p:spTree>
    <p:extLst>
      <p:ext uri="{BB962C8B-B14F-4D97-AF65-F5344CB8AC3E}">
        <p14:creationId xmlns:p14="http://schemas.microsoft.com/office/powerpoint/2010/main" val="232590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17C6-DD32-1656-EB22-CEA82CFE0AE3}"/>
              </a:ext>
            </a:extLst>
          </p:cNvPr>
          <p:cNvSpPr>
            <a:spLocks noGrp="1"/>
          </p:cNvSpPr>
          <p:nvPr>
            <p:ph type="title"/>
          </p:nvPr>
        </p:nvSpPr>
        <p:spPr/>
        <p:txBody>
          <a:bodyPr/>
          <a:lstStyle/>
          <a:p>
            <a:pPr algn="ctr"/>
            <a:r>
              <a:rPr lang="en-US" sz="4400" b="1" i="1" dirty="0">
                <a:solidFill>
                  <a:srgbClr val="C00000"/>
                </a:solidFill>
                <a:effectLst/>
                <a:ea typeface="Times New Roman" panose="02020603050405020304" pitchFamily="18" charset="0"/>
              </a:rPr>
              <a:t>S</a:t>
            </a:r>
            <a:r>
              <a:rPr lang="en-US" sz="4400" b="1" dirty="0">
                <a:solidFill>
                  <a:srgbClr val="C00000"/>
                </a:solidFill>
                <a:effectLst/>
                <a:ea typeface="Times New Roman" panose="02020603050405020304" pitchFamily="18" charset="0"/>
              </a:rPr>
              <a:t>CREENSHOT OF PROGRAM RUNNING</a:t>
            </a:r>
            <a:endParaRPr lang="en-US" b="1" dirty="0"/>
          </a:p>
        </p:txBody>
      </p:sp>
      <p:pic>
        <p:nvPicPr>
          <p:cNvPr id="4" name="Content Placeholder 3" descr="A screenshot of a computer&#10;&#10;Description automatically generated">
            <a:extLst>
              <a:ext uri="{FF2B5EF4-FFF2-40B4-BE49-F238E27FC236}">
                <a16:creationId xmlns:a16="http://schemas.microsoft.com/office/drawing/2014/main" id="{7DF0E6CB-72B7-9FA2-3D43-8917D41228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945" y="1409987"/>
            <a:ext cx="8520546" cy="5215491"/>
          </a:xfrm>
          <a:prstGeom prst="rect">
            <a:avLst/>
          </a:prstGeom>
        </p:spPr>
      </p:pic>
    </p:spTree>
    <p:extLst>
      <p:ext uri="{BB962C8B-B14F-4D97-AF65-F5344CB8AC3E}">
        <p14:creationId xmlns:p14="http://schemas.microsoft.com/office/powerpoint/2010/main" val="420348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359A175-07F8-5EDC-0B49-FAD21319DA0C}"/>
              </a:ext>
            </a:extLst>
          </p:cNvPr>
          <p:cNvSpPr>
            <a:spLocks noGrp="1"/>
          </p:cNvSpPr>
          <p:nvPr>
            <p:ph type="title"/>
          </p:nvPr>
        </p:nvSpPr>
        <p:spPr>
          <a:xfrm>
            <a:off x="964931" y="175631"/>
            <a:ext cx="5124585" cy="1010812"/>
          </a:xfrm>
        </p:spPr>
        <p:txBody>
          <a:bodyPr vert="horz" lIns="91440" tIns="45720" rIns="91440" bIns="45720" rtlCol="0" anchor="ctr">
            <a:normAutofit/>
          </a:bodyPr>
          <a:lstStyle/>
          <a:p>
            <a:r>
              <a:rPr lang="en-US" b="1" dirty="0">
                <a:solidFill>
                  <a:srgbClr val="C00000"/>
                </a:solidFill>
              </a:rPr>
              <a:t>INTRODUCTION</a:t>
            </a:r>
          </a:p>
        </p:txBody>
      </p:sp>
      <p:sp>
        <p:nvSpPr>
          <p:cNvPr id="4" name="Content Placeholder 3">
            <a:extLst>
              <a:ext uri="{FF2B5EF4-FFF2-40B4-BE49-F238E27FC236}">
                <a16:creationId xmlns:a16="http://schemas.microsoft.com/office/drawing/2014/main" id="{654B5A3C-0171-30BC-8DE0-0A2A602DD705}"/>
              </a:ext>
            </a:extLst>
          </p:cNvPr>
          <p:cNvSpPr>
            <a:spLocks noGrp="1"/>
          </p:cNvSpPr>
          <p:nvPr>
            <p:ph sz="half" idx="1"/>
          </p:nvPr>
        </p:nvSpPr>
        <p:spPr>
          <a:xfrm>
            <a:off x="838200" y="1842655"/>
            <a:ext cx="5251316" cy="4334308"/>
          </a:xfrm>
        </p:spPr>
        <p:txBody>
          <a:bodyPr vert="horz" lIns="91440" tIns="45720" rIns="91440" bIns="45720" rtlCol="0">
            <a:normAutofit/>
          </a:bodyPr>
          <a:lstStyle/>
          <a:p>
            <a:r>
              <a:rPr lang="en-US" sz="1800" b="0" i="0" dirty="0">
                <a:solidFill>
                  <a:schemeClr val="accent2">
                    <a:lumMod val="50000"/>
                  </a:schemeClr>
                </a:solidFill>
                <a:effectLst/>
                <a:latin typeface="Arial" panose="020B0604020202020204" pitchFamily="34" charset="0"/>
              </a:rPr>
              <a:t>This project explores structured and object-oriented program development.</a:t>
            </a:r>
          </a:p>
          <a:p>
            <a:r>
              <a:rPr lang="en-US" sz="1800" dirty="0">
                <a:solidFill>
                  <a:schemeClr val="accent2">
                    <a:lumMod val="50000"/>
                  </a:schemeClr>
                </a:solidFill>
                <a:latin typeface="Arial" panose="020B0604020202020204" pitchFamily="34" charset="0"/>
              </a:rPr>
              <a:t>Then we will use</a:t>
            </a:r>
            <a:r>
              <a:rPr lang="en-US" sz="2000" b="0" i="0" dirty="0">
                <a:solidFill>
                  <a:schemeClr val="accent2">
                    <a:lumMod val="50000"/>
                  </a:schemeClr>
                </a:solidFill>
                <a:effectLst/>
                <a:latin typeface="Arial" panose="020B0604020202020204" pitchFamily="34" charset="0"/>
              </a:rPr>
              <a:t> language syntax, selection and iteration control structures, functions, debugger tools and techniques, objects, classes, encapsulation, polymorphism and inheritance to create a program  that requires decision and iteration, implements functions, uses arrays and define classes.</a:t>
            </a:r>
          </a:p>
          <a:p>
            <a:r>
              <a:rPr lang="en-US" sz="2000" dirty="0">
                <a:solidFill>
                  <a:schemeClr val="accent2">
                    <a:lumMod val="50000"/>
                  </a:schemeClr>
                </a:solidFill>
                <a:latin typeface="Arial" panose="020B0604020202020204" pitchFamily="34" charset="0"/>
              </a:rPr>
              <a:t>The program will </a:t>
            </a:r>
            <a:r>
              <a:rPr lang="en-US" sz="1400" b="0" i="0" dirty="0">
                <a:solidFill>
                  <a:srgbClr val="050505"/>
                </a:solidFill>
                <a:effectLst/>
                <a:latin typeface="Arial" panose="020B0604020202020204" pitchFamily="34" charset="0"/>
              </a:rPr>
              <a:t> </a:t>
            </a:r>
            <a:r>
              <a:rPr lang="en-US" sz="2000" b="0" i="0" dirty="0">
                <a:solidFill>
                  <a:schemeClr val="accent2">
                    <a:lumMod val="50000"/>
                  </a:schemeClr>
                </a:solidFill>
                <a:effectLst/>
                <a:latin typeface="Arial" panose="020B0604020202020204" pitchFamily="34" charset="0"/>
              </a:rPr>
              <a:t>utilize inheritance and introduces abstract classes.</a:t>
            </a:r>
          </a:p>
          <a:p>
            <a:endParaRPr lang="en-US" sz="2000" dirty="0">
              <a:solidFill>
                <a:schemeClr val="accent2">
                  <a:lumMod val="50000"/>
                </a:schemeClr>
              </a:solidFill>
            </a:endParaRPr>
          </a:p>
        </p:txBody>
      </p:sp>
      <p:pic>
        <p:nvPicPr>
          <p:cNvPr id="1026" name="Picture 2" descr="What is programming? – DayToDayLife.com">
            <a:extLst>
              <a:ext uri="{FF2B5EF4-FFF2-40B4-BE49-F238E27FC236}">
                <a16:creationId xmlns:a16="http://schemas.microsoft.com/office/drawing/2014/main" id="{DE1FFFC3-9BE8-47AE-BBD3-41304391CC0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636" r="23326"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01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EDE35-49B3-46C3-9AF9-1833E16ED9D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b="1" dirty="0">
                <a:solidFill>
                  <a:srgbClr val="C00000"/>
                </a:solidFill>
              </a:rPr>
              <a:t>CHARLLENGES </a:t>
            </a:r>
          </a:p>
        </p:txBody>
      </p:sp>
      <p:sp>
        <p:nvSpPr>
          <p:cNvPr id="309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462278-929A-91D3-076B-E2C48956D310}"/>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solidFill>
                  <a:schemeClr val="accent2">
                    <a:lumMod val="50000"/>
                  </a:schemeClr>
                </a:solidFill>
              </a:rPr>
              <a:t>When creating a C# program, it needs to be in the same directory</a:t>
            </a:r>
          </a:p>
          <a:p>
            <a:r>
              <a:rPr lang="en-US" sz="2200" dirty="0">
                <a:solidFill>
                  <a:schemeClr val="accent2">
                    <a:lumMod val="50000"/>
                  </a:schemeClr>
                </a:solidFill>
              </a:rPr>
              <a:t>Case sensitivity makes C# difficult like other major programming languages </a:t>
            </a:r>
          </a:p>
          <a:p>
            <a:r>
              <a:rPr lang="en-US" sz="2200" dirty="0">
                <a:solidFill>
                  <a:schemeClr val="accent2">
                    <a:lumMod val="50000"/>
                  </a:schemeClr>
                </a:solidFill>
              </a:rPr>
              <a:t>Coding in C# , synthax errors and  debugging</a:t>
            </a:r>
          </a:p>
          <a:p>
            <a:r>
              <a:rPr lang="en-US" sz="2200" dirty="0">
                <a:solidFill>
                  <a:schemeClr val="accent2">
                    <a:lumMod val="50000"/>
                  </a:schemeClr>
                </a:solidFill>
              </a:rPr>
              <a:t>Misspelling and misuse of C# functions</a:t>
            </a:r>
          </a:p>
          <a:p>
            <a:endParaRPr lang="en-US" sz="2200" dirty="0"/>
          </a:p>
        </p:txBody>
      </p:sp>
      <p:pic>
        <p:nvPicPr>
          <p:cNvPr id="3074" name="Picture 2" descr="Hardship As a Burden and Weight on Shoulders - Symbolized by Word ...">
            <a:extLst>
              <a:ext uri="{FF2B5EF4-FFF2-40B4-BE49-F238E27FC236}">
                <a16:creationId xmlns:a16="http://schemas.microsoft.com/office/drawing/2014/main" id="{A7087134-B760-80E9-7CC0-D140E3E3894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553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31EF9-FEB5-B681-B0AA-2B4FAB80DBFC}"/>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b="1" dirty="0">
                <a:solidFill>
                  <a:srgbClr val="C00000"/>
                </a:solidFill>
              </a:rPr>
              <a:t>CARRER SKILS</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BB537C-CF76-7A69-3642-30CA23DD47A2}"/>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200" dirty="0">
                <a:solidFill>
                  <a:schemeClr val="accent2">
                    <a:lumMod val="50000"/>
                  </a:schemeClr>
                </a:solidFill>
              </a:rPr>
              <a:t>Explain the concept of object-Oriented Programming</a:t>
            </a:r>
          </a:p>
          <a:p>
            <a:r>
              <a:rPr lang="en-US" sz="2200" dirty="0">
                <a:solidFill>
                  <a:schemeClr val="accent2">
                    <a:lumMod val="50000"/>
                  </a:schemeClr>
                </a:solidFill>
              </a:rPr>
              <a:t>Build an application program using C#</a:t>
            </a:r>
          </a:p>
          <a:p>
            <a:r>
              <a:rPr lang="en-US" sz="2200" dirty="0">
                <a:solidFill>
                  <a:schemeClr val="accent2">
                    <a:lumMod val="50000"/>
                  </a:schemeClr>
                </a:solidFill>
              </a:rPr>
              <a:t>Develop program using classes, inheritance and polymorphism</a:t>
            </a:r>
          </a:p>
          <a:p>
            <a:r>
              <a:rPr lang="en-US" sz="2200" dirty="0">
                <a:solidFill>
                  <a:schemeClr val="accent2">
                    <a:lumMod val="50000"/>
                  </a:schemeClr>
                </a:solidFill>
              </a:rPr>
              <a:t>Understanding and developing program using C# libraries </a:t>
            </a:r>
          </a:p>
        </p:txBody>
      </p:sp>
      <p:pic>
        <p:nvPicPr>
          <p:cNvPr id="4098" name="Picture 2" descr="Programming Evolution: How Coding Has Grown Easier In the Past Decade ...">
            <a:extLst>
              <a:ext uri="{FF2B5EF4-FFF2-40B4-BE49-F238E27FC236}">
                <a16:creationId xmlns:a16="http://schemas.microsoft.com/office/drawing/2014/main" id="{76BE265B-083E-1FB3-0418-A9B116A055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567" r="3627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48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C583C0-BBCE-F17B-A218-555475380CE2}"/>
              </a:ext>
            </a:extLst>
          </p:cNvPr>
          <p:cNvSpPr>
            <a:spLocks noGrp="1"/>
          </p:cNvSpPr>
          <p:nvPr>
            <p:ph type="title"/>
          </p:nvPr>
        </p:nvSpPr>
        <p:spPr>
          <a:xfrm>
            <a:off x="5297762" y="329184"/>
            <a:ext cx="6251110" cy="1783080"/>
          </a:xfrm>
        </p:spPr>
        <p:txBody>
          <a:bodyPr anchor="b">
            <a:normAutofit/>
          </a:bodyPr>
          <a:lstStyle/>
          <a:p>
            <a:r>
              <a:rPr lang="en-US" b="1" dirty="0">
                <a:solidFill>
                  <a:srgbClr val="C00000"/>
                </a:solidFill>
              </a:rPr>
              <a:t>CONCLUTION</a:t>
            </a:r>
          </a:p>
        </p:txBody>
      </p:sp>
      <p:pic>
        <p:nvPicPr>
          <p:cNvPr id="5" name="Picture 4" descr="Computer script on a screen">
            <a:extLst>
              <a:ext uri="{FF2B5EF4-FFF2-40B4-BE49-F238E27FC236}">
                <a16:creationId xmlns:a16="http://schemas.microsoft.com/office/drawing/2014/main" id="{6A5276F0-6D0B-6A1E-71DD-01A2FBD26EA2}"/>
              </a:ext>
            </a:extLst>
          </p:cNvPr>
          <p:cNvPicPr>
            <a:picLocks noChangeAspect="1"/>
          </p:cNvPicPr>
          <p:nvPr/>
        </p:nvPicPr>
        <p:blipFill rotWithShape="1">
          <a:blip r:embed="rId2"/>
          <a:srcRect l="7448" r="472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0DA877-5DA1-4FED-3DB2-1FD602A4381D}"/>
              </a:ext>
            </a:extLst>
          </p:cNvPr>
          <p:cNvSpPr>
            <a:spLocks noGrp="1"/>
          </p:cNvSpPr>
          <p:nvPr>
            <p:ph idx="1"/>
          </p:nvPr>
        </p:nvSpPr>
        <p:spPr>
          <a:xfrm>
            <a:off x="5297762" y="2706624"/>
            <a:ext cx="6251110" cy="3483864"/>
          </a:xfrm>
        </p:spPr>
        <p:txBody>
          <a:bodyPr>
            <a:normAutofit/>
          </a:bodyPr>
          <a:lstStyle/>
          <a:p>
            <a:r>
              <a:rPr lang="en-US" sz="2200" dirty="0">
                <a:solidFill>
                  <a:schemeClr val="accent2">
                    <a:lumMod val="50000"/>
                  </a:schemeClr>
                </a:solidFill>
              </a:rPr>
              <a:t>This project covered intermediate topics of programming with objects by using C# programming language  in visual studios </a:t>
            </a:r>
          </a:p>
          <a:p>
            <a:r>
              <a:rPr lang="en-US" sz="2200" dirty="0">
                <a:solidFill>
                  <a:schemeClr val="accent2">
                    <a:lumMod val="50000"/>
                  </a:schemeClr>
                </a:solidFill>
              </a:rPr>
              <a:t>Creating this application provided a hands-on learning opportunity to put into practice the topics covered in this course. </a:t>
            </a:r>
          </a:p>
        </p:txBody>
      </p:sp>
    </p:spTree>
    <p:extLst>
      <p:ext uri="{BB962C8B-B14F-4D97-AF65-F5344CB8AC3E}">
        <p14:creationId xmlns:p14="http://schemas.microsoft.com/office/powerpoint/2010/main" val="252660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03BB3-BE50-E00A-0BD0-19993490A73B}"/>
              </a:ext>
            </a:extLst>
          </p:cNvPr>
          <p:cNvSpPr>
            <a:spLocks noGrp="1"/>
          </p:cNvSpPr>
          <p:nvPr>
            <p:ph type="title"/>
          </p:nvPr>
        </p:nvSpPr>
        <p:spPr>
          <a:xfrm>
            <a:off x="358726" y="4419067"/>
            <a:ext cx="4368602" cy="1956841"/>
          </a:xfrm>
        </p:spPr>
        <p:txBody>
          <a:bodyPr anchor="b">
            <a:normAutofit/>
          </a:bodyPr>
          <a:lstStyle/>
          <a:p>
            <a:r>
              <a:rPr lang="en-US" sz="5400" dirty="0">
                <a:solidFill>
                  <a:srgbClr val="C00000"/>
                </a:solidFill>
              </a:rPr>
              <a:t>Thank You</a:t>
            </a:r>
          </a:p>
        </p:txBody>
      </p:sp>
      <p:sp>
        <p:nvSpPr>
          <p:cNvPr id="51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Helge Scherlund's eLearning News: Why every student should study ...">
            <a:extLst>
              <a:ext uri="{FF2B5EF4-FFF2-40B4-BE49-F238E27FC236}">
                <a16:creationId xmlns:a16="http://schemas.microsoft.com/office/drawing/2014/main" id="{3DC4C534-334B-2E5A-0D5E-08D93B023C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r="2" b="2"/>
          <a:stretch/>
        </p:blipFill>
        <p:spPr bwMode="auto">
          <a:xfrm>
            <a:off x="3657600" y="10"/>
            <a:ext cx="85328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F23CE1-894D-96B3-FF16-6897419C88FA}"/>
              </a:ext>
            </a:extLst>
          </p:cNvPr>
          <p:cNvSpPr txBox="1"/>
          <p:nvPr/>
        </p:nvSpPr>
        <p:spPr>
          <a:xfrm>
            <a:off x="7924038" y="6191242"/>
            <a:ext cx="4932218" cy="369332"/>
          </a:xfrm>
          <a:prstGeom prst="rect">
            <a:avLst/>
          </a:prstGeom>
          <a:noFill/>
        </p:spPr>
        <p:txBody>
          <a:bodyPr wrap="square" rtlCol="0">
            <a:spAutoFit/>
          </a:bodyPr>
          <a:lstStyle/>
          <a:p>
            <a:r>
              <a:rPr lang="en-US" dirty="0">
                <a:solidFill>
                  <a:srgbClr val="FFFF00"/>
                </a:solidFill>
              </a:rPr>
              <a:t>solomonawuku@gmail.com</a:t>
            </a:r>
          </a:p>
        </p:txBody>
      </p:sp>
    </p:spTree>
    <p:extLst>
      <p:ext uri="{BB962C8B-B14F-4D97-AF65-F5344CB8AC3E}">
        <p14:creationId xmlns:p14="http://schemas.microsoft.com/office/powerpoint/2010/main" val="166852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54">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91C1E6-3955-A9F1-0383-A40E38453312}"/>
              </a:ext>
            </a:extLst>
          </p:cNvPr>
          <p:cNvSpPr>
            <a:spLocks noGrp="1"/>
          </p:cNvSpPr>
          <p:nvPr>
            <p:ph type="title"/>
          </p:nvPr>
        </p:nvSpPr>
        <p:spPr>
          <a:xfrm>
            <a:off x="819150" y="978619"/>
            <a:ext cx="3432809" cy="1106424"/>
          </a:xfrm>
        </p:spPr>
        <p:txBody>
          <a:bodyPr vert="horz" lIns="91440" tIns="45720" rIns="91440" bIns="45720" rtlCol="0" anchor="ctr">
            <a:normAutofit/>
          </a:bodyPr>
          <a:lstStyle/>
          <a:p>
            <a:r>
              <a:rPr lang="en-US" b="1" dirty="0">
                <a:solidFill>
                  <a:srgbClr val="C00000"/>
                </a:solidFill>
              </a:rPr>
              <a:t>SOFTWARE </a:t>
            </a:r>
          </a:p>
        </p:txBody>
      </p:sp>
      <p:sp>
        <p:nvSpPr>
          <p:cNvPr id="2069"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0" name="Rectangle 206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DC9FAC-4793-24B7-7A49-DB505BD7B318}"/>
              </a:ext>
            </a:extLst>
          </p:cNvPr>
          <p:cNvSpPr>
            <a:spLocks noGrp="1"/>
          </p:cNvSpPr>
          <p:nvPr>
            <p:ph sz="half" idx="1"/>
          </p:nvPr>
        </p:nvSpPr>
        <p:spPr>
          <a:xfrm>
            <a:off x="819150" y="2280629"/>
            <a:ext cx="3410712" cy="1432389"/>
          </a:xfrm>
        </p:spPr>
        <p:txBody>
          <a:bodyPr vert="horz" lIns="91440" tIns="45720" rIns="91440" bIns="45720" rtlCol="0">
            <a:normAutofit/>
          </a:bodyPr>
          <a:lstStyle/>
          <a:p>
            <a:r>
              <a:rPr lang="en-US" sz="2000" dirty="0">
                <a:solidFill>
                  <a:schemeClr val="accent2">
                    <a:lumMod val="50000"/>
                  </a:schemeClr>
                </a:solidFill>
              </a:rPr>
              <a:t>C# programming language is used </a:t>
            </a:r>
          </a:p>
          <a:p>
            <a:r>
              <a:rPr lang="en-US" sz="2000" dirty="0">
                <a:solidFill>
                  <a:schemeClr val="accent2">
                    <a:lumMod val="50000"/>
                  </a:schemeClr>
                </a:solidFill>
              </a:rPr>
              <a:t>Visual Studio </a:t>
            </a:r>
          </a:p>
        </p:txBody>
      </p:sp>
      <p:pic>
        <p:nvPicPr>
          <p:cNvPr id="2050" name="Picture 2" descr="Image result for programming">
            <a:extLst>
              <a:ext uri="{FF2B5EF4-FFF2-40B4-BE49-F238E27FC236}">
                <a16:creationId xmlns:a16="http://schemas.microsoft.com/office/drawing/2014/main" id="{616E5AB0-8BCC-A77F-0A82-448F4B971E9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4498" r="14240" b="1"/>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5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F23BAA-13B5-2413-A953-616474E04B3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rgbClr val="C00000"/>
                </a:solidFill>
                <a:latin typeface="+mj-lt"/>
                <a:ea typeface="+mj-ea"/>
                <a:cs typeface="+mj-cs"/>
              </a:rPr>
              <a:t>SOFTWARE ENVIRONMENT SETUP</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screenshot of a computer&#10;&#10;Description automatically generated">
            <a:extLst>
              <a:ext uri="{FF2B5EF4-FFF2-40B4-BE49-F238E27FC236}">
                <a16:creationId xmlns:a16="http://schemas.microsoft.com/office/drawing/2014/main" id="{E4E80F12-C038-D7F4-CEA0-693845C0B98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62259" y="1122364"/>
            <a:ext cx="7259763" cy="4668836"/>
          </a:xfrm>
          <a:prstGeom prst="rect">
            <a:avLst/>
          </a:prstGeom>
        </p:spPr>
      </p:pic>
    </p:spTree>
    <p:extLst>
      <p:ext uri="{BB962C8B-B14F-4D97-AF65-F5344CB8AC3E}">
        <p14:creationId xmlns:p14="http://schemas.microsoft.com/office/powerpoint/2010/main" val="184113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ogrammer Wallpapers - Wallpaper Cave">
            <a:extLst>
              <a:ext uri="{FF2B5EF4-FFF2-40B4-BE49-F238E27FC236}">
                <a16:creationId xmlns:a16="http://schemas.microsoft.com/office/drawing/2014/main" id="{BBDC77A1-F6AF-490C-68F1-29A8EBCD51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36" r="-2" b="11000"/>
          <a:stretch/>
        </p:blipFill>
        <p:spPr bwMode="auto">
          <a:xfrm>
            <a:off x="4879920" y="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6508401-F1CB-0AB8-1F5F-DE0FF1A2F5F7}"/>
              </a:ext>
            </a:extLst>
          </p:cNvPr>
          <p:cNvPicPr>
            <a:picLocks noChangeAspect="1"/>
          </p:cNvPicPr>
          <p:nvPr/>
        </p:nvPicPr>
        <p:blipFill rotWithShape="1">
          <a:blip r:embed="rId3"/>
          <a:srcRect t="25614" r="-2" b="3006"/>
          <a:stretch/>
        </p:blipFill>
        <p:spPr>
          <a:xfrm>
            <a:off x="4879920" y="349299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081" name="Freeform: Shape 3080">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3" name="Freeform: Shape 3082">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7E1ED470-E7E9-05F0-820A-4B5170E8BC02}"/>
              </a:ext>
            </a:extLst>
          </p:cNvPr>
          <p:cNvSpPr>
            <a:spLocks noGrp="1"/>
          </p:cNvSpPr>
          <p:nvPr>
            <p:ph type="title"/>
          </p:nvPr>
        </p:nvSpPr>
        <p:spPr>
          <a:xfrm>
            <a:off x="438912" y="1524659"/>
            <a:ext cx="5019074" cy="2774088"/>
          </a:xfrm>
        </p:spPr>
        <p:txBody>
          <a:bodyPr vert="horz" lIns="91440" tIns="45720" rIns="91440" bIns="45720" rtlCol="0" anchor="b">
            <a:normAutofit/>
          </a:bodyPr>
          <a:lstStyle/>
          <a:p>
            <a:r>
              <a:rPr lang="en-US" b="1" kern="1200" dirty="0">
                <a:solidFill>
                  <a:srgbClr val="C00000"/>
                </a:solidFill>
                <a:effectLst/>
                <a:latin typeface="+mj-lt"/>
                <a:ea typeface="+mj-ea"/>
                <a:cs typeface="+mj-cs"/>
              </a:rPr>
              <a:t>CREAT A  WINDOWS </a:t>
            </a:r>
            <a:r>
              <a:rPr lang="en-US" b="1" kern="1200" dirty="0">
                <a:solidFill>
                  <a:srgbClr val="C00000"/>
                </a:solidFill>
                <a:latin typeface="+mj-lt"/>
                <a:ea typeface="+mj-ea"/>
                <a:cs typeface="+mj-cs"/>
              </a:rPr>
              <a:t>FORM APPLICATION </a:t>
            </a:r>
            <a:r>
              <a:rPr lang="en-US" b="1" kern="1200" dirty="0">
                <a:solidFill>
                  <a:srgbClr val="C00000"/>
                </a:solidFill>
                <a:effectLst/>
                <a:latin typeface="+mj-lt"/>
                <a:ea typeface="+mj-ea"/>
                <a:cs typeface="+mj-cs"/>
              </a:rPr>
              <a:t> WITH BASIC CONTROL</a:t>
            </a:r>
            <a:endParaRPr lang="en-US" b="1" kern="1200" dirty="0">
              <a:solidFill>
                <a:srgbClr val="C00000"/>
              </a:solidFill>
              <a:latin typeface="+mj-lt"/>
              <a:ea typeface="+mj-ea"/>
              <a:cs typeface="+mj-cs"/>
            </a:endParaRPr>
          </a:p>
        </p:txBody>
      </p:sp>
      <p:sp>
        <p:nvSpPr>
          <p:cNvPr id="3" name="Content Placeholder 2">
            <a:extLst>
              <a:ext uri="{FF2B5EF4-FFF2-40B4-BE49-F238E27FC236}">
                <a16:creationId xmlns:a16="http://schemas.microsoft.com/office/drawing/2014/main" id="{F8A887A0-185C-6D30-8EFB-CAB64B9AA59E}"/>
              </a:ext>
            </a:extLst>
          </p:cNvPr>
          <p:cNvSpPr>
            <a:spLocks noGrp="1"/>
          </p:cNvSpPr>
          <p:nvPr>
            <p:ph sz="half" idx="1"/>
          </p:nvPr>
        </p:nvSpPr>
        <p:spPr>
          <a:xfrm>
            <a:off x="438912" y="4687367"/>
            <a:ext cx="4917948" cy="1335024"/>
          </a:xfrm>
        </p:spPr>
        <p:txBody>
          <a:bodyPr vert="horz" lIns="91440" tIns="45720" rIns="91440" bIns="45720" rtlCol="0">
            <a:normAutofit/>
          </a:bodyPr>
          <a:lstStyle/>
          <a:p>
            <a:pPr marL="0" indent="0">
              <a:buNone/>
            </a:pPr>
            <a:r>
              <a:rPr lang="en-US" sz="2600" kern="1200">
                <a:solidFill>
                  <a:schemeClr val="tx1"/>
                </a:solidFill>
                <a:latin typeface="+mn-lt"/>
                <a:ea typeface="+mn-ea"/>
                <a:cs typeface="+mn-cs"/>
              </a:rPr>
              <a:t>After setting up the environment we create a windows form with basic controls </a:t>
            </a:r>
          </a:p>
        </p:txBody>
      </p:sp>
      <p:sp>
        <p:nvSpPr>
          <p:cNvPr id="3085" name="Rectangle 308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087" name="Rectangle 3086">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6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Pen placed on top of a signature line">
            <a:extLst>
              <a:ext uri="{FF2B5EF4-FFF2-40B4-BE49-F238E27FC236}">
                <a16:creationId xmlns:a16="http://schemas.microsoft.com/office/drawing/2014/main" id="{511E1199-414E-A5DD-CE68-A897EDDBA057}"/>
              </a:ext>
            </a:extLst>
          </p:cNvPr>
          <p:cNvPicPr>
            <a:picLocks noChangeAspect="1"/>
          </p:cNvPicPr>
          <p:nvPr/>
        </p:nvPicPr>
        <p:blipFill rotWithShape="1">
          <a:blip r:embed="rId2"/>
          <a:srcRect l="15628" r="-1" b="-1"/>
          <a:stretch/>
        </p:blipFill>
        <p:spPr>
          <a:xfrm>
            <a:off x="3523485" y="-44183"/>
            <a:ext cx="8668512" cy="6857990"/>
          </a:xfrm>
          <a:prstGeom prst="rect">
            <a:avLst/>
          </a:prstGeom>
        </p:spPr>
      </p:pic>
      <p:sp>
        <p:nvSpPr>
          <p:cNvPr id="18"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FE33532-9C41-C4BB-C69E-7F0E521D111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C00000"/>
                </a:solidFill>
              </a:rPr>
              <a:t>FORM WITH BASIC CONTROLS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15807FF-2BCE-E214-13EA-35F4E2942A75}"/>
              </a:ext>
            </a:extLst>
          </p:cNvPr>
          <p:cNvSpPr txBox="1"/>
          <p:nvPr/>
        </p:nvSpPr>
        <p:spPr>
          <a:xfrm>
            <a:off x="6058873" y="1158939"/>
            <a:ext cx="561870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0000"/>
                </a:solidFill>
              </a:rPr>
              <a:t>We will create a new form in visual studio that will have basic controls .   TITLE , ARTIST, GENRE, YEAR , and URL.</a:t>
            </a:r>
          </a:p>
          <a:p>
            <a:endParaRPr lang="en-US" sz="2400" dirty="0">
              <a:solidFill>
                <a:srgbClr val="FF0000"/>
              </a:solidFill>
            </a:endParaRPr>
          </a:p>
          <a:p>
            <a:pPr marL="285750" indent="-285750">
              <a:buFont typeface="Arial" panose="020B0604020202020204" pitchFamily="34" charset="0"/>
              <a:buChar char="•"/>
            </a:pPr>
            <a:r>
              <a:rPr lang="en-US" sz="2400" dirty="0">
                <a:solidFill>
                  <a:srgbClr val="FF0000"/>
                </a:solidFill>
              </a:rPr>
              <a:t>We will also add the button called  “ Add Song” to our form to be able to add new songs to our program.</a:t>
            </a:r>
          </a:p>
          <a:p>
            <a:pPr marL="285750" indent="-285750">
              <a:buFont typeface="Arial" panose="020B0604020202020204" pitchFamily="34" charset="0"/>
              <a:buChar char="•"/>
            </a:pPr>
            <a:r>
              <a:rPr lang="en-US" sz="2400" dirty="0">
                <a:solidFill>
                  <a:srgbClr val="FF0000"/>
                </a:solidFill>
              </a:rPr>
              <a:t>We will also add an event listener for the “Add Song “button called “AddsongButton</a:t>
            </a:r>
            <a:r>
              <a:rPr lang="en-US" sz="2400" dirty="0">
                <a:solidFill>
                  <a:schemeClr val="accent2">
                    <a:lumMod val="50000"/>
                  </a:schemeClr>
                </a:solidFill>
              </a:rPr>
              <a:t>_click”</a:t>
            </a:r>
          </a:p>
        </p:txBody>
      </p:sp>
    </p:spTree>
    <p:extLst>
      <p:ext uri="{BB962C8B-B14F-4D97-AF65-F5344CB8AC3E}">
        <p14:creationId xmlns:p14="http://schemas.microsoft.com/office/powerpoint/2010/main" val="918460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CB77-8D9B-C93C-F611-3EC3FD125A08}"/>
              </a:ext>
            </a:extLst>
          </p:cNvPr>
          <p:cNvSpPr>
            <a:spLocks noGrp="1"/>
          </p:cNvSpPr>
          <p:nvPr>
            <p:ph type="title"/>
          </p:nvPr>
        </p:nvSpPr>
        <p:spPr>
          <a:xfrm>
            <a:off x="1046018" y="152638"/>
            <a:ext cx="10515600" cy="1325563"/>
          </a:xfrm>
        </p:spPr>
        <p:txBody>
          <a:bodyPr/>
          <a:lstStyle/>
          <a:p>
            <a:r>
              <a:rPr lang="en-US" sz="4400" b="1" i="1" dirty="0">
                <a:solidFill>
                  <a:srgbClr val="C00000"/>
                </a:solidFill>
                <a:effectLst/>
              </a:rPr>
              <a:t>SCREENSHOT OF PROGRAM RUNNING</a:t>
            </a:r>
            <a:endParaRPr lang="en-US" dirty="0"/>
          </a:p>
        </p:txBody>
      </p:sp>
      <p:pic>
        <p:nvPicPr>
          <p:cNvPr id="4" name="Content Placeholder 3" descr="A screenshot of a computer&#10;&#10;Description automatically generated">
            <a:extLst>
              <a:ext uri="{FF2B5EF4-FFF2-40B4-BE49-F238E27FC236}">
                <a16:creationId xmlns:a16="http://schemas.microsoft.com/office/drawing/2014/main" id="{BA1AF298-FC4B-7F04-2CFA-618DA18D16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272" y="1478201"/>
            <a:ext cx="8035637" cy="5379799"/>
          </a:xfrm>
          <a:prstGeom prst="rect">
            <a:avLst/>
          </a:prstGeom>
        </p:spPr>
      </p:pic>
    </p:spTree>
    <p:extLst>
      <p:ext uri="{BB962C8B-B14F-4D97-AF65-F5344CB8AC3E}">
        <p14:creationId xmlns:p14="http://schemas.microsoft.com/office/powerpoint/2010/main" val="405884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B70FD9-96E8-0805-0311-8DCB488BEF03}"/>
              </a:ext>
            </a:extLst>
          </p:cNvPr>
          <p:cNvSpPr>
            <a:spLocks noGrp="1"/>
          </p:cNvSpPr>
          <p:nvPr>
            <p:ph type="title"/>
          </p:nvPr>
        </p:nvSpPr>
        <p:spPr>
          <a:xfrm>
            <a:off x="1051560" y="586822"/>
            <a:ext cx="3657600" cy="1645920"/>
          </a:xfrm>
        </p:spPr>
        <p:txBody>
          <a:bodyPr vert="horz" lIns="91440" tIns="45720" rIns="91440" bIns="45720" rtlCol="0" anchor="ctr">
            <a:normAutofit fontScale="90000"/>
          </a:bodyPr>
          <a:lstStyle/>
          <a:p>
            <a:pPr marL="0" marR="0">
              <a:spcAft>
                <a:spcPts val="600"/>
              </a:spcAft>
            </a:pPr>
            <a:r>
              <a:rPr lang="en-US" sz="4000" b="1" dirty="0">
                <a:solidFill>
                  <a:srgbClr val="C00000"/>
                </a:solidFill>
                <a:effectLst/>
              </a:rPr>
              <a:t>VALIDATING  INPUT FROM FORM</a:t>
            </a:r>
            <a:br>
              <a:rPr lang="en-US" sz="2700" b="1" dirty="0">
                <a:effectLst/>
              </a:rPr>
            </a:br>
            <a:br>
              <a:rPr lang="en-US" sz="2700" b="1" dirty="0">
                <a:effectLst/>
              </a:rPr>
            </a:br>
            <a:endParaRPr lang="en-US" sz="2700" dirty="0"/>
          </a:p>
        </p:txBody>
      </p:sp>
      <p:sp>
        <p:nvSpPr>
          <p:cNvPr id="20" name="Rectangle 19">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6B67975A-9C1C-CC05-34AE-D4999CDE8016}"/>
              </a:ext>
            </a:extLst>
          </p:cNvPr>
          <p:cNvSpPr>
            <a:spLocks noGrp="1"/>
          </p:cNvSpPr>
          <p:nvPr>
            <p:ph sz="half" idx="1"/>
          </p:nvPr>
        </p:nvSpPr>
        <p:spPr>
          <a:xfrm>
            <a:off x="5250106" y="586822"/>
            <a:ext cx="6106742" cy="1645920"/>
          </a:xfrm>
        </p:spPr>
        <p:txBody>
          <a:bodyPr vert="horz" lIns="91440" tIns="45720" rIns="91440" bIns="45720" rtlCol="0" anchor="ctr">
            <a:normAutofit/>
          </a:bodyPr>
          <a:lstStyle/>
          <a:p>
            <a:pPr marL="342900" marR="0" lvl="0" indent="-342900">
              <a:lnSpc>
                <a:spcPct val="115000"/>
              </a:lnSpc>
              <a:spcBef>
                <a:spcPts val="0"/>
              </a:spcBef>
              <a:spcAft>
                <a:spcPts val="1000"/>
              </a:spcAft>
              <a:buFont typeface="+mj-lt"/>
              <a:buAutoNum type="arabicPeriod"/>
            </a:pPr>
            <a:r>
              <a:rPr lang="en-US" sz="1800" dirty="0">
                <a:solidFill>
                  <a:schemeClr val="accent2">
                    <a:lumMod val="75000"/>
                  </a:schemeClr>
                </a:solidFill>
                <a:effectLst/>
                <a:latin typeface="Times New Roman" panose="02020603050405020304" pitchFamily="18" charset="0"/>
                <a:ea typeface="Times New Roman" panose="02020603050405020304" pitchFamily="18" charset="0"/>
              </a:rPr>
              <a:t>Use IF statements to determine if textboxes are empty</a:t>
            </a:r>
          </a:p>
          <a:p>
            <a:pPr marL="342900" marR="0" lvl="0" indent="-342900">
              <a:lnSpc>
                <a:spcPct val="115000"/>
              </a:lnSpc>
              <a:spcBef>
                <a:spcPts val="0"/>
              </a:spcBef>
              <a:spcAft>
                <a:spcPts val="1000"/>
              </a:spcAft>
              <a:buFont typeface="+mj-lt"/>
              <a:buAutoNum type="arabicPeriod"/>
            </a:pPr>
            <a:r>
              <a:rPr lang="en-US" sz="1800" dirty="0">
                <a:solidFill>
                  <a:schemeClr val="accent2">
                    <a:lumMod val="75000"/>
                  </a:schemeClr>
                </a:solidFill>
                <a:effectLst/>
                <a:latin typeface="Times New Roman" panose="02020603050405020304" pitchFamily="18" charset="0"/>
                <a:ea typeface="Times New Roman" panose="02020603050405020304" pitchFamily="18" charset="0"/>
              </a:rPr>
              <a:t>Use MessageBox.Show to display error/success messages</a:t>
            </a:r>
          </a:p>
          <a:p>
            <a:endParaRPr lang="en-US" sz="1800" dirty="0"/>
          </a:p>
        </p:txBody>
      </p:sp>
      <p:pic>
        <p:nvPicPr>
          <p:cNvPr id="8" name="Content Placeholder 7" descr="A screenshot of a computer&#10;&#10;Description automatically generated">
            <a:extLst>
              <a:ext uri="{FF2B5EF4-FFF2-40B4-BE49-F238E27FC236}">
                <a16:creationId xmlns:a16="http://schemas.microsoft.com/office/drawing/2014/main" id="{AB409BDC-6144-8F8C-D1B7-AA6E9AB75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49" y="2582718"/>
            <a:ext cx="5460269" cy="3999649"/>
          </a:xfrm>
          <a:prstGeom prst="rect">
            <a:avLst/>
          </a:prstGeom>
        </p:spPr>
      </p:pic>
      <p:pic>
        <p:nvPicPr>
          <p:cNvPr id="9" name="Content Placeholder 8" descr="A screenshot of a computer&#10;&#10;Description automatically generated">
            <a:extLst>
              <a:ext uri="{FF2B5EF4-FFF2-40B4-BE49-F238E27FC236}">
                <a16:creationId xmlns:a16="http://schemas.microsoft.com/office/drawing/2014/main" id="{83938E11-87FE-6B3D-D8EA-D6CBA83B48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12460" y="2582718"/>
            <a:ext cx="5631237" cy="3688460"/>
          </a:xfrm>
          <a:prstGeom prst="rect">
            <a:avLst/>
          </a:prstGeom>
        </p:spPr>
      </p:pic>
    </p:spTree>
    <p:extLst>
      <p:ext uri="{BB962C8B-B14F-4D97-AF65-F5344CB8AC3E}">
        <p14:creationId xmlns:p14="http://schemas.microsoft.com/office/powerpoint/2010/main" val="228856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ADBE0-2498-46E3-D963-79CA7BA9D8B9}"/>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4400" b="1" i="1" dirty="0">
                <a:solidFill>
                  <a:srgbClr val="C00000"/>
                </a:solidFill>
                <a:effectLst/>
              </a:rPr>
              <a:t>SCREENSHOT OF PROGRAM RUNNING</a:t>
            </a:r>
            <a:endParaRPr lang="en-US" b="1" kern="1200" dirty="0">
              <a:solidFill>
                <a:srgbClr val="C00000"/>
              </a:solidFill>
              <a:latin typeface="+mj-lt"/>
              <a:ea typeface="+mj-ea"/>
              <a:cs typeface="+mj-cs"/>
            </a:endParaRPr>
          </a:p>
        </p:txBody>
      </p:sp>
      <p:pic>
        <p:nvPicPr>
          <p:cNvPr id="3" name="Picture 2" descr="A screenshot of a computer&#10;&#10;Description automatically generated with medium confidence">
            <a:extLst>
              <a:ext uri="{FF2B5EF4-FFF2-40B4-BE49-F238E27FC236}">
                <a16:creationId xmlns:a16="http://schemas.microsoft.com/office/drawing/2014/main" id="{07544DF9-19B9-D0F3-47FA-D1FECB4101E7}"/>
              </a:ext>
            </a:extLst>
          </p:cNvPr>
          <p:cNvPicPr>
            <a:picLocks noChangeAspect="1"/>
          </p:cNvPicPr>
          <p:nvPr/>
        </p:nvPicPr>
        <p:blipFill rotWithShape="1">
          <a:blip r:embed="rId2">
            <a:extLst>
              <a:ext uri="{28A0092B-C50C-407E-A947-70E740481C1C}">
                <a14:useLocalDpi xmlns:a14="http://schemas.microsoft.com/office/drawing/2010/main" val="0"/>
              </a:ext>
            </a:extLst>
          </a:blip>
          <a:srcRect r="3785" b="1"/>
          <a:stretch/>
        </p:blipFill>
        <p:spPr>
          <a:xfrm>
            <a:off x="2856426" y="1883975"/>
            <a:ext cx="6479148" cy="4343408"/>
          </a:xfrm>
          <a:prstGeom prst="rect">
            <a:avLst/>
          </a:prstGeom>
        </p:spPr>
      </p:pic>
    </p:spTree>
    <p:extLst>
      <p:ext uri="{BB962C8B-B14F-4D97-AF65-F5344CB8AC3E}">
        <p14:creationId xmlns:p14="http://schemas.microsoft.com/office/powerpoint/2010/main" val="869472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81E0089842D04D9DBE29A370C66E66" ma:contentTypeVersion="2" ma:contentTypeDescription="Create a new document." ma:contentTypeScope="" ma:versionID="127ff2e0d50635c0b2e64378a0ded495">
  <xsd:schema xmlns:xsd="http://www.w3.org/2001/XMLSchema" xmlns:xs="http://www.w3.org/2001/XMLSchema" xmlns:p="http://schemas.microsoft.com/office/2006/metadata/properties" xmlns:ns3="608f28cd-46c9-416b-a1f2-c3af6a43df0e" targetNamespace="http://schemas.microsoft.com/office/2006/metadata/properties" ma:root="true" ma:fieldsID="dacdbe73ae57f90e39263cce41dd43b3" ns3:_="">
    <xsd:import namespace="608f28cd-46c9-416b-a1f2-c3af6a43df0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f28cd-46c9-416b-a1f2-c3af6a43d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3773A2-9A58-4666-9EAE-998AD63473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f28cd-46c9-416b-a1f2-c3af6a43df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CF8320-B2B0-4EA1-9CF8-DC33D1F76D38}">
  <ds:schemaRefs>
    <ds:schemaRef ds:uri="http://schemas.microsoft.com/sharepoint/v3/contenttype/forms"/>
  </ds:schemaRefs>
</ds:datastoreItem>
</file>

<file path=customXml/itemProps3.xml><?xml version="1.0" encoding="utf-8"?>
<ds:datastoreItem xmlns:ds="http://schemas.openxmlformats.org/officeDocument/2006/customXml" ds:itemID="{438E6F7C-5DDE-4A3F-8482-6C36A19ABA3C}">
  <ds:schemaRef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608f28cd-46c9-416b-a1f2-c3af6a43df0e"/>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254</TotalTime>
  <Words>694</Words>
  <Application>Microsoft Office PowerPoint</Application>
  <PresentationFormat>Widescreen</PresentationFormat>
  <Paragraphs>63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Amasis MT Pro Black</vt:lpstr>
      <vt:lpstr>Arial</vt:lpstr>
      <vt:lpstr>Avenir Next LT Pro</vt:lpstr>
      <vt:lpstr>Calibri</vt:lpstr>
      <vt:lpstr>Calibri Light</vt:lpstr>
      <vt:lpstr>Times New Roman</vt:lpstr>
      <vt:lpstr>Office Theme</vt:lpstr>
      <vt:lpstr>INTERMEDIATE PROGRAMMING</vt:lpstr>
      <vt:lpstr>INTRODUCTION</vt:lpstr>
      <vt:lpstr>SOFTWARE </vt:lpstr>
      <vt:lpstr>SOFTWARE ENVIRONMENT SETUP</vt:lpstr>
      <vt:lpstr>CREAT A  WINDOWS FORM APPLICATION  WITH BASIC CONTROL</vt:lpstr>
      <vt:lpstr>FORM WITH BASIC CONTROLS</vt:lpstr>
      <vt:lpstr>SCREENSHOT OF PROGRAM RUNNING</vt:lpstr>
      <vt:lpstr>VALIDATING  INPUT FROM FORM  </vt:lpstr>
      <vt:lpstr>SCREENSHOT OF PROGRAM RUNNING</vt:lpstr>
      <vt:lpstr>ADDING EVENT HANDLERS TO CONTROL AND WRITING UTILITY METHODS </vt:lpstr>
      <vt:lpstr>SCREENSHOT OF PROGRAM RUNNING </vt:lpstr>
      <vt:lpstr>CREATING AND USING CLASSES AND OBJECTS</vt:lpstr>
      <vt:lpstr>PowerPoint Presentation</vt:lpstr>
      <vt:lpstr>ENCAPSULATING DATA AND WRITING TO FILE</vt:lpstr>
      <vt:lpstr>SCREENSHOT OF PROGRAM RUNNING </vt:lpstr>
      <vt:lpstr>USING COMPOSITION</vt:lpstr>
      <vt:lpstr>SCREENSHOT OF PROGRAM RUNNING</vt:lpstr>
      <vt:lpstr>INHERITANCE AND POLYMORPHISM</vt:lpstr>
      <vt:lpstr>SCREENSHOT OF PROGRAM RUNNING</vt:lpstr>
      <vt:lpstr>CHARLLENGES </vt:lpstr>
      <vt:lpstr>CARRER SKILS</vt:lpstr>
      <vt:lpstr>CONCLUTION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Awuku, Solomon</dc:creator>
  <cp:lastModifiedBy>Awuku, Solomon</cp:lastModifiedBy>
  <cp:revision>2</cp:revision>
  <dcterms:created xsi:type="dcterms:W3CDTF">2023-06-19T15:17:52Z</dcterms:created>
  <dcterms:modified xsi:type="dcterms:W3CDTF">2023-06-22T14:01:34Z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0x010100B881E0089842D04D9DBE29A370C66E66</vt:lpwstr>
  </property>
</Properties>
</file>