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4"/>
  </p:sldMasterIdLst>
  <p:notesMasterIdLst>
    <p:notesMasterId r:id="rId34"/>
  </p:notesMasterIdLst>
  <p:handoutMasterIdLst>
    <p:handoutMasterId r:id="rId35"/>
  </p:handoutMasterIdLst>
  <p:sldIdLst>
    <p:sldId id="2448" r:id="rId5"/>
    <p:sldId id="2462" r:id="rId6"/>
    <p:sldId id="2476" r:id="rId7"/>
    <p:sldId id="259" r:id="rId8"/>
    <p:sldId id="2451" r:id="rId9"/>
    <p:sldId id="2432" r:id="rId10"/>
    <p:sldId id="2433" r:id="rId11"/>
    <p:sldId id="2450" r:id="rId12"/>
    <p:sldId id="260" r:id="rId13"/>
    <p:sldId id="2457" r:id="rId14"/>
    <p:sldId id="2453" r:id="rId15"/>
    <p:sldId id="2477" r:id="rId16"/>
    <p:sldId id="2463" r:id="rId17"/>
    <p:sldId id="2464" r:id="rId18"/>
    <p:sldId id="262" r:id="rId19"/>
    <p:sldId id="2454" r:id="rId20"/>
    <p:sldId id="2465" r:id="rId21"/>
    <p:sldId id="2466" r:id="rId22"/>
    <p:sldId id="2467" r:id="rId23"/>
    <p:sldId id="2468" r:id="rId24"/>
    <p:sldId id="2469" r:id="rId25"/>
    <p:sldId id="2478" r:id="rId26"/>
    <p:sldId id="2470" r:id="rId27"/>
    <p:sldId id="2471" r:id="rId28"/>
    <p:sldId id="2472" r:id="rId29"/>
    <p:sldId id="2473" r:id="rId30"/>
    <p:sldId id="2474" r:id="rId31"/>
    <p:sldId id="2456" r:id="rId32"/>
    <p:sldId id="243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2AF8A-725B-40B9-80A4-42F77FEE1E63}" v="144" dt="2022-12-14T05:57:44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33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1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96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5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721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9133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9327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576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3803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028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5953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337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7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3650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8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46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41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18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55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2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753525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536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3252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3206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20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6943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113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207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668" r:id="rId27"/>
    <p:sldLayoutId id="2147483661" r:id="rId2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6DBD3-27DB-23BC-E429-8A12A5C38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SOLOMON AWUKU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latin typeface="Bell MT" panose="02020503060305020303" pitchFamily="18" charset="0"/>
              </a:rPr>
              <a:t>PROGRAMMING WITH DATA</a:t>
            </a:r>
            <a:br>
              <a:rPr lang="en-US" sz="6000" dirty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n-US" sz="6000" dirty="0">
                <a:solidFill>
                  <a:srgbClr val="C00000"/>
                </a:solidFill>
                <a:latin typeface="Bell MT" panose="02020503060305020303" pitchFamily="18" charset="0"/>
              </a:rPr>
              <a:t>CEIS 110.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E0C34-37B2-3FFB-259C-729C722F31FD}"/>
              </a:ext>
            </a:extLst>
          </p:cNvPr>
          <p:cNvSpPr txBox="1"/>
          <p:nvPr/>
        </p:nvSpPr>
        <p:spPr>
          <a:xfrm>
            <a:off x="10598728" y="609599"/>
            <a:ext cx="54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2" y="295729"/>
            <a:ext cx="3255386" cy="2119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solidFill>
                  <a:srgbClr val="C00000"/>
                </a:solidFill>
              </a:rPr>
              <a:t>Buildweatherdb.py code (screenshot)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C2E478F-E849-4A8C-AF1F-CBCC78A7CBFA}" type="slidenum">
              <a:rPr lang="en-US">
                <a:latin typeface="+mj-lt"/>
              </a:rPr>
              <a:pPr defTabSz="914400">
                <a:spcAft>
                  <a:spcPts val="600"/>
                </a:spcAft>
              </a:pPr>
              <a:t>10</a:t>
            </a:fld>
            <a:endParaRPr lang="en-US">
              <a:latin typeface="+mj-lt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B49FA1-857F-37E5-B8BD-4B2BC5B70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165916"/>
            <a:ext cx="7055546" cy="5709147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86729C-5FF9-D432-E54E-0C76FAB00C6F}"/>
              </a:ext>
            </a:extLst>
          </p:cNvPr>
          <p:cNvSpPr txBox="1"/>
          <p:nvPr/>
        </p:nvSpPr>
        <p:spPr>
          <a:xfrm>
            <a:off x="706582" y="2415474"/>
            <a:ext cx="36853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 of code in Spyder . </a:t>
            </a:r>
          </a:p>
          <a:p>
            <a:r>
              <a:rPr lang="en-US" dirty="0"/>
              <a:t>The code will create a table named observations with the fields : timestamps, windspeed, temperature, relativeHumidity, windDirection, barometricPressure,visibility and </a:t>
            </a:r>
            <a:r>
              <a:rPr lang="en-US" dirty="0" err="1"/>
              <a:t>textDescription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database will be named weather.db and stored in the same directory as the python code. </a:t>
            </a:r>
          </a:p>
        </p:txBody>
      </p:sp>
    </p:spTree>
    <p:extLst>
      <p:ext uri="{BB962C8B-B14F-4D97-AF65-F5344CB8AC3E}">
        <p14:creationId xmlns:p14="http://schemas.microsoft.com/office/powerpoint/2010/main" val="316440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EEA6B06-37BF-43FC-9986-67E896676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32D0FE-76FF-4860-ACE3-458B2BB9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D4D113-E6B9-4BCC-8EE7-ABFD7E942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9219B5-F7D1-4ED7-8DC1-CE442F43E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0E47095-D247-457B-8082-990F3184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DAA052-A50D-47AE-87C9-AAAB2A38F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53F849-6CC2-45B1-B2CA-CCD77F862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6B102DE-9EA5-422F-910A-E4E2F0A59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3D9DFF9-99E4-4FE6-9EAC-F1D7A7DFA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300B5C-7AD0-42EE-A289-DB61F249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Weather.db</a:t>
            </a:r>
            <a:r>
              <a:rPr lang="en-US" sz="2800" spc="300" dirty="0">
                <a:solidFill>
                  <a:srgbClr val="C00000"/>
                </a:solidFill>
              </a:rPr>
              <a:t> database file(screenshot)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668FB-51EF-473B-89E5-AB8206BF4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51008" y="292608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C2E478F-E849-4A8C-AF1F-CBCC78A7CBFA}" type="slidenum">
              <a:rPr lang="en-US" smtClean="0">
                <a:latin typeface="+mj-lt"/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latin typeface="+mj-lt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B20835-2B46-8517-C56E-69525FB77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r="25184" b="1"/>
          <a:stretch/>
        </p:blipFill>
        <p:spPr>
          <a:xfrm>
            <a:off x="1154954" y="1149670"/>
            <a:ext cx="8825659" cy="3429000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1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F9A5-EBF0-19AE-BFDA-41B14A79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Querying the Database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8981F-DF49-3F50-499B-1083BA030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7DA31-1620-2782-DAAB-42EED42A35E9}"/>
              </a:ext>
            </a:extLst>
          </p:cNvPr>
          <p:cNvSpPr txBox="1"/>
          <p:nvPr/>
        </p:nvSpPr>
        <p:spPr>
          <a:xfrm>
            <a:off x="2355273" y="3228109"/>
            <a:ext cx="6359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Structured Query Language (SQL) is a programming language used for working with relational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SQL was used to query the database and view the results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80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8ED9-FDF3-CCEE-AE41-34B9189C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Query to retrieve all columns and all rows (screenshot)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C5EED-33B4-6147-EC7E-F85797B6B2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 descr="Graphical user interface">
            <a:extLst>
              <a:ext uri="{FF2B5EF4-FFF2-40B4-BE49-F238E27FC236}">
                <a16:creationId xmlns:a16="http://schemas.microsoft.com/office/drawing/2014/main" id="{734957F3-79A9-B639-977D-20C6BAC7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03" y="2784977"/>
            <a:ext cx="8475113" cy="3919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C45A1E-D68F-FFA1-AAC1-AE28BC6FCD2F}"/>
              </a:ext>
            </a:extLst>
          </p:cNvPr>
          <p:cNvSpPr txBox="1"/>
          <p:nvPr/>
        </p:nvSpPr>
        <p:spPr>
          <a:xfrm>
            <a:off x="454512" y="3429000"/>
            <a:ext cx="2302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SQL command “select” from observation was executed to retrieve all rows and columns from the observations table </a:t>
            </a:r>
          </a:p>
        </p:txBody>
      </p:sp>
    </p:spTree>
    <p:extLst>
      <p:ext uri="{BB962C8B-B14F-4D97-AF65-F5344CB8AC3E}">
        <p14:creationId xmlns:p14="http://schemas.microsoft.com/office/powerpoint/2010/main" val="387216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85DD8-2539-25A1-EB0A-079F2FC3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Query to retrieve lowest and highest temperature(screenshot)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300E13-10BF-49C5-0257-56BDA9A66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9" y="1063416"/>
            <a:ext cx="7778979" cy="340330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062B6A-5649-8798-C546-72367821B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C2E478F-E849-4A8C-AF1F-CBCC78A7CBFA}" type="slidenum">
              <a:rPr lang="en-US" smtClean="0">
                <a:latin typeface="+mj-lt"/>
              </a:rPr>
              <a:pPr defTabSz="914400">
                <a:spcAft>
                  <a:spcPts val="600"/>
                </a:spcAft>
              </a:pPr>
              <a:t>14</a:t>
            </a:fld>
            <a:endParaRPr lang="en-US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638C7-60A6-EA2E-E779-DFB70ACFF171}"/>
              </a:ext>
            </a:extLst>
          </p:cNvPr>
          <p:cNvSpPr txBox="1"/>
          <p:nvPr/>
        </p:nvSpPr>
        <p:spPr>
          <a:xfrm>
            <a:off x="8797637" y="1891969"/>
            <a:ext cx="2630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min and max temperatures were retrieved . These temperatures are captured based on Celsius  scale</a:t>
            </a:r>
          </a:p>
        </p:txBody>
      </p:sp>
    </p:spTree>
    <p:extLst>
      <p:ext uri="{BB962C8B-B14F-4D97-AF65-F5344CB8AC3E}">
        <p14:creationId xmlns:p14="http://schemas.microsoft.com/office/powerpoint/2010/main" val="154359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9A8DB82-86DE-41D7-8C3F-BA1F0FE9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F9E1A7-3690-4A7D-95D4-D376BC586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5DE0DA-CFEB-436E-8059-3F574F9E5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30F0AD-0BEF-4F7E-BBAD-9C4ECF0CD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831102-4F37-4C69-8C56-B1D6A50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D5BB450-AC20-4CFA-8709-46463BDE7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55A3AE7-B15C-4D81-A4E9-21BC9D301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754B6A71-2AD1-4F45-8D25-82327EFB5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14A364F5-69E0-49F9-9E6D-13F16F7FF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7E71549-9386-41C6-B9DE-8F00165FE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4B7C0AF-2DDA-402A-A38E-429A634ED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3863800-85E5-44A7-96E9-521CE882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spc="300" dirty="0">
                <a:solidFill>
                  <a:srgbClr val="FF0000"/>
                </a:solidFill>
              </a:rPr>
              <a:t>Query to retrieve the data when weather is clear (screenshot)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E69FE38-B9E0-4441-8A00-92DDB88D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C2E478F-E849-4A8C-AF1F-CBCC78A7CBFA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FE6A6D-06E3-EC52-4AD1-A0232D58B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744" y="3545449"/>
            <a:ext cx="3406155" cy="2508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dirty="0"/>
              <a:t>Another query  to retrieve  the temperature, windspeed ,and textdescription when weather is clear</a:t>
            </a:r>
          </a:p>
        </p:txBody>
      </p:sp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5AADA55-F3BE-62E8-C12D-656872030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r="1" b="1"/>
          <a:stretch/>
        </p:blipFill>
        <p:spPr>
          <a:xfrm>
            <a:off x="4313726" y="2441671"/>
            <a:ext cx="7869170" cy="391894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26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spc="300" dirty="0">
                <a:solidFill>
                  <a:srgbClr val="FF0000"/>
                </a:solidFill>
              </a:rPr>
              <a:t>Data cleansing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248D7-680E-4181-9558-ED00D7CEA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pc="300" dirty="0"/>
          </a:p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B9B9E1-D2EC-4B8B-BC3C-67231FDDCC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D55F8-D20A-90AA-2020-4DC419C845D5}"/>
              </a:ext>
            </a:extLst>
          </p:cNvPr>
          <p:cNvSpPr txBox="1"/>
          <p:nvPr/>
        </p:nvSpPr>
        <p:spPr>
          <a:xfrm>
            <a:off x="1648691" y="2535382"/>
            <a:ext cx="9393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output from machines may have errors or extraneous data. When cleansing  the data , programs can automatically put it in format needed to be read by other programs </a:t>
            </a:r>
          </a:p>
          <a:p>
            <a:endParaRPr lang="en-US" b="1" dirty="0"/>
          </a:p>
          <a:p>
            <a:r>
              <a:rPr lang="en-US" b="1" dirty="0"/>
              <a:t>A python program is reading in the data output by the python  program and saving it in csv file so that it can be read in Excel.</a:t>
            </a:r>
          </a:p>
          <a:p>
            <a:endParaRPr lang="en-US" b="1" dirty="0"/>
          </a:p>
          <a:p>
            <a:r>
              <a:rPr lang="en-US" b="1" dirty="0"/>
              <a:t>Often data must be cleansed of spurious or missing values in a dataset. The data must be complete, valid and standardized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98E40-E941-036B-E495-98E958A9554A}"/>
              </a:ext>
            </a:extLst>
          </p:cNvPr>
          <p:cNvSpPr txBox="1"/>
          <p:nvPr/>
        </p:nvSpPr>
        <p:spPr>
          <a:xfrm>
            <a:off x="10515600" y="623456"/>
            <a:ext cx="52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71496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7AE77-C180-F89A-9BD1-EFFBDE8720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Picture 9" descr="A screenshot of a computer">
            <a:extLst>
              <a:ext uri="{FF2B5EF4-FFF2-40B4-BE49-F238E27FC236}">
                <a16:creationId xmlns:a16="http://schemas.microsoft.com/office/drawing/2014/main" id="{5C5E2492-938F-53E2-72B9-673C87F96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730"/>
          <a:stretch/>
        </p:blipFill>
        <p:spPr>
          <a:xfrm>
            <a:off x="2793077" y="2312573"/>
            <a:ext cx="9332279" cy="34774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0C3233-F787-CF95-8705-E86CD30C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22" y="2387600"/>
            <a:ext cx="1939924" cy="1041400"/>
          </a:xfrm>
        </p:spPr>
        <p:txBody>
          <a:bodyPr/>
          <a:lstStyle/>
          <a:p>
            <a:r>
              <a:rPr lang="en-US" sz="1800" dirty="0"/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68EE19-5986-AE0E-3E32-7027AE55EB99}"/>
              </a:ext>
            </a:extLst>
          </p:cNvPr>
          <p:cNvSpPr txBox="1"/>
          <p:nvPr/>
        </p:nvSpPr>
        <p:spPr>
          <a:xfrm>
            <a:off x="678873" y="467770"/>
            <a:ext cx="975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Extracting Temperature and Humidity using Python code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92663-8F70-C283-84F6-EEC3BE2E3CF9}"/>
              </a:ext>
            </a:extLst>
          </p:cNvPr>
          <p:cNvSpPr txBox="1"/>
          <p:nvPr/>
        </p:nvSpPr>
        <p:spPr>
          <a:xfrm>
            <a:off x="192506" y="2387600"/>
            <a:ext cx="2363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="1" dirty="0"/>
              <a:t>he weather. db. database may contain null or missing values . The code used to retrieve only the temperature and humidity values and writes them to a comma separated values in (CVS )file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E229-9EB0-6543-CCEE-C03FAB1B64FF}"/>
              </a:ext>
            </a:extLst>
          </p:cNvPr>
          <p:cNvSpPr txBox="1"/>
          <p:nvPr/>
        </p:nvSpPr>
        <p:spPr>
          <a:xfrm>
            <a:off x="10432473" y="467770"/>
            <a:ext cx="55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0545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4F3BE-7937-2F01-14CA-6558A127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885" y="797727"/>
            <a:ext cx="4807527" cy="20432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Data formatted in an excel spreadsheet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57F41-8F86-5795-3A24-B6B2BB743D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C2E478F-E849-4A8C-AF1F-CBCC78A7CBFA}" type="slidenum">
              <a:rPr lang="en-US" smtClean="0">
                <a:latin typeface="+mj-lt"/>
              </a:rPr>
              <a:pPr defTabSz="914400">
                <a:spcAft>
                  <a:spcPts val="600"/>
                </a:spcAft>
              </a:pPr>
              <a:t>18</a:t>
            </a:fld>
            <a:endParaRPr lang="en-US">
              <a:latin typeface="+mj-lt"/>
            </a:endParaRPr>
          </a:p>
        </p:txBody>
      </p:sp>
      <p:pic>
        <p:nvPicPr>
          <p:cNvPr id="10" name="Picture 9" descr="Table">
            <a:extLst>
              <a:ext uri="{FF2B5EF4-FFF2-40B4-BE49-F238E27FC236}">
                <a16:creationId xmlns:a16="http://schemas.microsoft.com/office/drawing/2014/main" id="{ECD3A126-18C7-8C52-9D31-97B22E7F6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8" y="840715"/>
            <a:ext cx="4807526" cy="517656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3E240F-056F-DF8A-28B9-10D886AA4F80}"/>
              </a:ext>
            </a:extLst>
          </p:cNvPr>
          <p:cNvSpPr txBox="1"/>
          <p:nvPr/>
        </p:nvSpPr>
        <p:spPr>
          <a:xfrm>
            <a:off x="6954983" y="2976080"/>
            <a:ext cx="37545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python program created a formatdata.cvs 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This file contains 3 columns : Celsius ,Fahrenheit, and Humidity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Statistics can be done on this spreadsheet</a:t>
            </a:r>
          </a:p>
        </p:txBody>
      </p:sp>
    </p:spTree>
    <p:extLst>
      <p:ext uri="{BB962C8B-B14F-4D97-AF65-F5344CB8AC3E}">
        <p14:creationId xmlns:p14="http://schemas.microsoft.com/office/powerpoint/2010/main" val="229569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31142-85BB-0C76-CC24-ECD8C5A8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369" y="1504787"/>
            <a:ext cx="3962400" cy="18737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0" i="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DATA Visualization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1420E-425A-67E0-1953-863BA3DB50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C2E478F-E849-4A8C-AF1F-CBCC78A7CBFA}" type="slidenum">
              <a:rPr lang="en-US" smtClean="0">
                <a:latin typeface="+mj-lt"/>
              </a:rPr>
              <a:pPr defTabSz="914400">
                <a:spcAft>
                  <a:spcPts val="600"/>
                </a:spcAft>
              </a:pPr>
              <a:t>19</a:t>
            </a:fld>
            <a:endParaRPr lang="en-US">
              <a:latin typeface="+mj-lt"/>
            </a:endParaRPr>
          </a:p>
        </p:txBody>
      </p:sp>
      <p:pic>
        <p:nvPicPr>
          <p:cNvPr id="10" name="Picture 9" descr="Chart">
            <a:extLst>
              <a:ext uri="{FF2B5EF4-FFF2-40B4-BE49-F238E27FC236}">
                <a16:creationId xmlns:a16="http://schemas.microsoft.com/office/drawing/2014/main" id="{189555C6-CCA9-D7D5-FBC2-1E900AAF4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510436"/>
            <a:ext cx="6470907" cy="38340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875E8C-0CEE-9433-4055-9302FDD09C3A}"/>
              </a:ext>
            </a:extLst>
          </p:cNvPr>
          <p:cNvSpPr txBox="1"/>
          <p:nvPr/>
        </p:nvSpPr>
        <p:spPr>
          <a:xfrm>
            <a:off x="7999412" y="3479449"/>
            <a:ext cx="3319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line chart was developed in Excel showing the Temperature and Humidity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1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 shot of a computer">
            <a:extLst>
              <a:ext uri="{FF2B5EF4-FFF2-40B4-BE49-F238E27FC236}">
                <a16:creationId xmlns:a16="http://schemas.microsoft.com/office/drawing/2014/main" id="{4462D1E3-E995-EDD3-6D7C-A9C43979E4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840" r="34913" b="2"/>
          <a:stretch/>
        </p:blipFill>
        <p:spPr>
          <a:xfrm>
            <a:off x="20" y="10"/>
            <a:ext cx="6087173" cy="685799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957" y="2053883"/>
            <a:ext cx="6087173" cy="1870286"/>
          </a:xfrm>
        </p:spPr>
        <p:txBody>
          <a:bodyPr anchor="b">
            <a:normAutofit/>
          </a:bodyPr>
          <a:lstStyle/>
          <a:p>
            <a:r>
              <a:rPr lang="en-US" sz="5600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26F4A-7E64-6118-6BBC-EA86034362A6}"/>
              </a:ext>
            </a:extLst>
          </p:cNvPr>
          <p:cNvSpPr txBox="1"/>
          <p:nvPr/>
        </p:nvSpPr>
        <p:spPr>
          <a:xfrm>
            <a:off x="5809957" y="4350328"/>
            <a:ext cx="5380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is growing exponentially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project uses cloud-based system to gather temperature and humidity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the data is analyzed using programming and  data analytics  </a:t>
            </a:r>
          </a:p>
        </p:txBody>
      </p:sp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F551C-4183-F114-C520-0A023812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090" y="558104"/>
            <a:ext cx="5321233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Data analytics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28F6C4-3F96-5FD6-CDE6-DA7F0A0E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C2E478F-E849-4A8C-AF1F-CBCC78A7CBFA}" type="slidenum">
              <a:rPr lang="en-US" smtClean="0">
                <a:latin typeface="+mj-lt"/>
              </a:rPr>
              <a:pPr defTabSz="914400">
                <a:spcAft>
                  <a:spcPts val="600"/>
                </a:spcAft>
              </a:pPr>
              <a:t>20</a:t>
            </a:fld>
            <a:endParaRPr lang="en-US">
              <a:latin typeface="+mj-lt"/>
            </a:endParaRPr>
          </a:p>
        </p:txBody>
      </p:sp>
      <p:pic>
        <p:nvPicPr>
          <p:cNvPr id="14" name="Graphic 13" descr="BI Dashboard">
            <a:extLst>
              <a:ext uri="{FF2B5EF4-FFF2-40B4-BE49-F238E27FC236}">
                <a16:creationId xmlns:a16="http://schemas.microsoft.com/office/drawing/2014/main" id="{96E44368-BEA2-A31E-6FB8-8CB38FACB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8199" y="1702009"/>
            <a:ext cx="3742826" cy="374282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B50649-F279-26F6-871F-FD8A05425661}"/>
              </a:ext>
            </a:extLst>
          </p:cNvPr>
          <p:cNvSpPr txBox="1"/>
          <p:nvPr/>
        </p:nvSpPr>
        <p:spPr>
          <a:xfrm>
            <a:off x="1039092" y="2696481"/>
            <a:ext cx="68063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Python Data analytics  modules allows users to develop charts and graphs depicting data. </a:t>
            </a:r>
          </a:p>
          <a:p>
            <a:endParaRPr lang="en-US" b="1" dirty="0"/>
          </a:p>
          <a:p>
            <a:r>
              <a:rPr lang="en-US" b="1" dirty="0"/>
              <a:t>The data sets can be manipulated as well and used into tabular format</a:t>
            </a:r>
          </a:p>
          <a:p>
            <a:endParaRPr lang="en-US" b="1" dirty="0"/>
          </a:p>
          <a:p>
            <a:r>
              <a:rPr lang="en-US" b="1" dirty="0"/>
              <a:t>The data analytics modules are available  as part of Anaconda. Several plots were generated looking at humidity and temperature</a:t>
            </a:r>
          </a:p>
          <a:p>
            <a:r>
              <a:rPr lang="en-US" b="1" dirty="0"/>
              <a:t>Then a prediction was made about the data</a:t>
            </a:r>
          </a:p>
        </p:txBody>
      </p:sp>
    </p:spTree>
    <p:extLst>
      <p:ext uri="{BB962C8B-B14F-4D97-AF65-F5344CB8AC3E}">
        <p14:creationId xmlns:p14="http://schemas.microsoft.com/office/powerpoint/2010/main" val="306762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3DF4-93E3-7337-49AD-33C53A31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Plot command chart of Humidity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51FCA-7C69-C781-14D4-3B86D58B15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21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554AF-391E-2362-9821-000CC34AD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33" y="2562314"/>
            <a:ext cx="7100948" cy="4271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66E599-8A5A-0381-642B-6D7796477686}"/>
              </a:ext>
            </a:extLst>
          </p:cNvPr>
          <p:cNvSpPr txBox="1"/>
          <p:nvPr/>
        </p:nvSpPr>
        <p:spPr>
          <a:xfrm>
            <a:off x="407963" y="2309113"/>
            <a:ext cx="35872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#Purpose: Create Celsius plot comparing period 1 and period 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#Name: solomon Awuku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#Date: 10/02/2022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 pandas as pd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 matplotlib.pyplot as plt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df1 = pd.read_csv("formatdata.csv") #baseline data is period 1 (older)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df2 = pd.read_csv("formatdata2.csv") #data for period 2 (more recent)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plt.figure(); df1.Celsius.plot(label = 'period '); df2.Celsius.plot(label = 'period 2'); plt.legend(loc='best'); plt.suptitle('Celsius')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plt.show()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075A18-DEC6-BCF8-0B77-E1D6FB1ECF1D}"/>
              </a:ext>
            </a:extLst>
          </p:cNvPr>
          <p:cNvSpPr txBox="1"/>
          <p:nvPr/>
        </p:nvSpPr>
        <p:spPr>
          <a:xfrm>
            <a:off x="10460183" y="429492"/>
            <a:ext cx="6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0323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6972-4808-27E5-94E4-E0DF0AF3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Period 2  Box Plot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2EB86A-2ABE-18B4-6B3E-D3446E9E31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B4C06-3DF2-98DB-65D1-057AC7089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97" y="2367878"/>
            <a:ext cx="7411703" cy="4465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A91C5-F4CA-007B-4C99-2E4F5DD609CE}"/>
              </a:ext>
            </a:extLst>
          </p:cNvPr>
          <p:cNvSpPr txBox="1"/>
          <p:nvPr/>
        </p:nvSpPr>
        <p:spPr>
          <a:xfrm>
            <a:off x="304800" y="2996418"/>
            <a:ext cx="3859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#Name: Solomon Awuku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#Date: 11/03/2022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 pandas as pd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 matplotlib.pyplot as plt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df2 = pd.read_csv("formatdata2.csv")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df2.boxplot(); plt.suptitle('Period 2 box plot')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plt.show()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02A2BB-B9C1-95CB-1F07-20C36ACFA08D}"/>
              </a:ext>
            </a:extLst>
          </p:cNvPr>
          <p:cNvSpPr txBox="1"/>
          <p:nvPr/>
        </p:nvSpPr>
        <p:spPr>
          <a:xfrm>
            <a:off x="10489116" y="580777"/>
            <a:ext cx="110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803536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44B348DB-D8FD-401D-8823-6E34CE40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5467CBD-9B55-4E5F-A904-CF2226078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D2C3282-2551-4FAA-AC1B-CFD1CD5ED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FACC942-6D3C-495B-B60B-30949B20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F78A9D2-5F6C-4713-81BE-622AA90FE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5351C54-5405-4F62-99E3-5EF95C4D9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D1B3571-8123-49C7-9F2B-D456A0432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4C0D0C28-E7A7-4597-928A-CED6957CB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224790C8-AE03-4C33-A82A-1A08B76C6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58B324CC-EAEC-45DD-B68E-D973EB0E2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E4A2F8CF-7887-423C-917F-1145BF0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2A0276A-1D2A-4BA5-9B7B-546C881A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E030352-F2E5-4BDA-B3D5-26D043BAF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E245AE9-836C-497C-A834-962B42FB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1B940FB-6D50-4544-A520-2B530D187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9B6942D-1074-493C-AB7E-C90BD913E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0AA1516B-F040-4F28-863A-EF937063E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6565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6A6B0918-602A-453B-9E60-5AD3C7AC4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7676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6C0FFDF3-1338-41E8-81A2-54A1C11BE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98D0F0-A660-A08C-A4F9-9BDCC37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959954-C59F-9E94-DA47-EF5ACE10F627}"/>
              </a:ext>
            </a:extLst>
          </p:cNvPr>
          <p:cNvSpPr txBox="1"/>
          <p:nvPr/>
        </p:nvSpPr>
        <p:spPr>
          <a:xfrm>
            <a:off x="639098" y="2418735"/>
            <a:ext cx="6072776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The next step in analysis is developing a question and reviewing the data to answer the question. A chart can be used to look at the data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 In both it looks like there is greater variation in humidity than in temperature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Picture 30" descr="Chart, line chart, histogram&#10;&#10;Description automatically generated">
            <a:extLst>
              <a:ext uri="{FF2B5EF4-FFF2-40B4-BE49-F238E27FC236}">
                <a16:creationId xmlns:a16="http://schemas.microsoft.com/office/drawing/2014/main" id="{1D4C673F-9CDC-A5A8-065D-0C72A9FCC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26" y="759643"/>
            <a:ext cx="4125317" cy="2481316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203AD603-6673-4624-81E7-505DD5B2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BA2C1-6A22-EEEB-327E-C15C01F1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C2E478F-E849-4A8C-AF1F-CBCC78A7CBFA}" type="slidenum">
              <a:rPr lang="en-US" smtClean="0"/>
              <a:pPr defTabSz="914400"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21" name="Picture 20" descr="Chart, histogram&#10;&#10;Description automatically generated">
            <a:extLst>
              <a:ext uri="{FF2B5EF4-FFF2-40B4-BE49-F238E27FC236}">
                <a16:creationId xmlns:a16="http://schemas.microsoft.com/office/drawing/2014/main" id="{25777D61-A04C-2A66-98E4-22B88CFD6A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r="5230" b="2"/>
          <a:stretch/>
        </p:blipFill>
        <p:spPr>
          <a:xfrm>
            <a:off x="7418226" y="3570517"/>
            <a:ext cx="4125317" cy="26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8AE2-0E8B-4077-1779-6AFC8BAE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Code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40772-F107-9105-9973-1AA2BEEB28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4E16B-6EFC-1068-E379-327CB5AA7F9F}"/>
              </a:ext>
            </a:extLst>
          </p:cNvPr>
          <p:cNvSpPr txBox="1"/>
          <p:nvPr/>
        </p:nvSpPr>
        <p:spPr>
          <a:xfrm>
            <a:off x="2660072" y="2496741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#Purpose: Create Celsius plot comparing period 1 and period 2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#Name: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Solomon  Awuku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#Date: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11/02/2022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 pandas as pd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 matplotlib.pyplot as plt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df1 = pd.read_csv("formatdata.csv") #baseline data is period 1 (older)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df2 = pd.read_csv("formatdata2.csv") #data for period 2 (more recent)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plt.figure(); df1.Celsius.plot(label = 'period '); df2.Celsius.plot(label = 'period 2'); plt.legend(loc='best'); plt.suptitle('Celsius')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plt.show()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058976-0906-5A56-BD08-879C0D3D90E8}"/>
              </a:ext>
            </a:extLst>
          </p:cNvPr>
          <p:cNvSpPr txBox="1"/>
          <p:nvPr/>
        </p:nvSpPr>
        <p:spPr>
          <a:xfrm>
            <a:off x="10529454" y="580777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22267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AA0B-ECE4-9E3C-A6FE-6BF33287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Prediction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A3AF8-8424-8D91-7775-E7DBB4E404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1F449-7997-6ACD-340B-674357C2F882}"/>
              </a:ext>
            </a:extLst>
          </p:cNvPr>
          <p:cNvSpPr txBox="1"/>
          <p:nvPr/>
        </p:nvSpPr>
        <p:spPr>
          <a:xfrm>
            <a:off x="1413165" y="3323000"/>
            <a:ext cx="9102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Based on the data generated, it appears that there was greater variation in humidity than in temperature. Due to this, I predict that on any given day humidity will change more than temperature. </a:t>
            </a:r>
          </a:p>
          <a:p>
            <a:r>
              <a:rPr lang="en-US" b="1" dirty="0"/>
              <a:t>If Temperature is low humidity will be higher and vice versa </a:t>
            </a:r>
          </a:p>
          <a:p>
            <a:endParaRPr lang="en-US" b="1" dirty="0"/>
          </a:p>
          <a:p>
            <a:r>
              <a:rPr lang="en-US" b="1" dirty="0"/>
              <a:t>More trials should be performed- and other factors can be reviewed as 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37476-4AEF-485F-327F-34765F314536}"/>
              </a:ext>
            </a:extLst>
          </p:cNvPr>
          <p:cNvSpPr txBox="1"/>
          <p:nvPr/>
        </p:nvSpPr>
        <p:spPr>
          <a:xfrm>
            <a:off x="10515601" y="609600"/>
            <a:ext cx="62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863088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D2D7-AA8E-4272-43E0-1CE8BE30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challenges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2A52D-F4A8-5E10-E066-4142DD4796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CC960-77C3-B383-4D89-C2F528877E7A}"/>
              </a:ext>
            </a:extLst>
          </p:cNvPr>
          <p:cNvSpPr txBox="1"/>
          <p:nvPr/>
        </p:nvSpPr>
        <p:spPr>
          <a:xfrm>
            <a:off x="2438400" y="2923308"/>
            <a:ext cx="6608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When creating the python program, it needed to be in the same directory as weather.db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Misspelling the noaa library install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Coding in python and syntax errors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C79CE4-2BE4-4DFA-BFF0-47429ECD5C7D}"/>
              </a:ext>
            </a:extLst>
          </p:cNvPr>
          <p:cNvSpPr txBox="1"/>
          <p:nvPr/>
        </p:nvSpPr>
        <p:spPr>
          <a:xfrm>
            <a:off x="10501746" y="65116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752633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5A59-BC01-1FBD-C8C2-826DB7B8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Career skills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220CC-B7EB-8451-A672-265BE664D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27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8D85A-1170-0014-B5D7-D6C29C16E954}"/>
              </a:ext>
            </a:extLst>
          </p:cNvPr>
          <p:cNvSpPr txBox="1"/>
          <p:nvPr/>
        </p:nvSpPr>
        <p:spPr>
          <a:xfrm>
            <a:off x="2355274" y="3041072"/>
            <a:ext cx="7038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Some Career skills are gained in this project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Analysis – Reviewing charts and graphs to make predictions on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Programming with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Communication using flowcharts to depict plan of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Database 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A395C8-C2D5-1E65-2B62-0DA95D18D70F}"/>
              </a:ext>
            </a:extLst>
          </p:cNvPr>
          <p:cNvSpPr txBox="1"/>
          <p:nvPr/>
        </p:nvSpPr>
        <p:spPr>
          <a:xfrm>
            <a:off x="10543309" y="637309"/>
            <a:ext cx="637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350205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7C315A-7CD1-432C-92FA-6B62159B56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6949" r="26949"/>
          <a:stretch/>
        </p:blipFill>
        <p:spPr>
          <a:xfrm>
            <a:off x="0" y="0"/>
            <a:ext cx="5416550" cy="6858000"/>
          </a:xfr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28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C3376-5069-4C7B-BE6B-A3776D1B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BFD1B-27B8-30BC-504C-932744084AC5}"/>
              </a:ext>
            </a:extLst>
          </p:cNvPr>
          <p:cNvSpPr txBox="1"/>
          <p:nvPr/>
        </p:nvSpPr>
        <p:spPr>
          <a:xfrm>
            <a:off x="6096000" y="2604655"/>
            <a:ext cx="4765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This project covered the fundamental topics of programming with data by using data gathered from a cloud-based service to perform data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Building  this project provided a hands-on learning opportunity to put into practice the topics covered in this course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430F7-67A7-5CE2-6EBD-CEA9DABB84B0}"/>
              </a:ext>
            </a:extLst>
          </p:cNvPr>
          <p:cNvSpPr txBox="1"/>
          <p:nvPr/>
        </p:nvSpPr>
        <p:spPr>
          <a:xfrm>
            <a:off x="10501746" y="612037"/>
            <a:ext cx="72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4730" y="1039277"/>
            <a:ext cx="10787270" cy="830649"/>
          </a:xfrm>
        </p:spPr>
        <p:txBody>
          <a:bodyPr>
            <a:normAutofit/>
          </a:bodyPr>
          <a:lstStyle/>
          <a:p>
            <a:r>
              <a:rPr lang="en-US" sz="4000" spc="300" dirty="0">
                <a:solidFill>
                  <a:srgbClr val="C00000"/>
                </a:solidFill>
              </a:rPr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70B25-2BBC-49AC-9CFA-1CD7195DF2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Solomon Awuku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7A531-5B0F-485D-A015-BC78AD089B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3745" y="3936778"/>
            <a:ext cx="4150061" cy="485143"/>
          </a:xfrm>
        </p:spPr>
        <p:txBody>
          <a:bodyPr>
            <a:normAutofit/>
          </a:bodyPr>
          <a:lstStyle/>
          <a:p>
            <a:r>
              <a:rPr lang="en-US" dirty="0"/>
              <a:t>solomonawuku@gmail.com</a:t>
            </a:r>
          </a:p>
        </p:txBody>
      </p:sp>
      <p:pic>
        <p:nvPicPr>
          <p:cNvPr id="24" name="Online Image Placeholder 23" descr="User">
            <a:extLst>
              <a:ext uri="{FF2B5EF4-FFF2-40B4-BE49-F238E27FC236}">
                <a16:creationId xmlns:a16="http://schemas.microsoft.com/office/drawing/2014/main" id="{E896B487-8C07-495F-95BF-B8F4960E1E8D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pic>
        <p:nvPicPr>
          <p:cNvPr id="28" name="Online Image Placeholder 27" descr="Envelope">
            <a:extLst>
              <a:ext uri="{FF2B5EF4-FFF2-40B4-BE49-F238E27FC236}">
                <a16:creationId xmlns:a16="http://schemas.microsoft.com/office/drawing/2014/main" id="{D4D09222-33EB-4F99-9A89-51E2E1E97584}"/>
              </a:ext>
            </a:extLst>
          </p:cNvPr>
          <p:cNvPicPr>
            <a:picLocks noGrp="1" noChangeAspect="1"/>
          </p:cNvPicPr>
          <p:nvPr>
            <p:ph type="clipArt" sz="quarter" idx="2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3015" y="3122261"/>
            <a:ext cx="731520" cy="73152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B3FCCC-979B-6CD0-CDFF-BE3EB9BAF012}"/>
              </a:ext>
            </a:extLst>
          </p:cNvPr>
          <p:cNvSpPr txBox="1"/>
          <p:nvPr/>
        </p:nvSpPr>
        <p:spPr>
          <a:xfrm>
            <a:off x="10571019" y="638781"/>
            <a:ext cx="72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983B13-0E7F-3FD7-43A8-D0E1B8F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6" y="-637309"/>
            <a:ext cx="8506691" cy="243358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Software Inventory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44D50-9488-29DA-7576-58922354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08D5B-73B2-8FB8-2E2A-5CC9A363B9EE}"/>
              </a:ext>
            </a:extLst>
          </p:cNvPr>
          <p:cNvSpPr txBox="1"/>
          <p:nvPr/>
        </p:nvSpPr>
        <p:spPr>
          <a:xfrm>
            <a:off x="1614054" y="3823855"/>
            <a:ext cx="8963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Before developing this programming with data project, all software must be downloaded and installed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Software needed  included Excel and Python IDE - anaconda</a:t>
            </a:r>
          </a:p>
        </p:txBody>
      </p:sp>
    </p:spTree>
    <p:extLst>
      <p:ext uri="{BB962C8B-B14F-4D97-AF65-F5344CB8AC3E}">
        <p14:creationId xmlns:p14="http://schemas.microsoft.com/office/powerpoint/2010/main" val="68940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496" y="285710"/>
            <a:ext cx="5884034" cy="12165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SOFTWARE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09360"/>
            <a:ext cx="640080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C2E478F-E849-4A8C-AF1F-CBCC78A7CBFA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1BAD61FB-E024-2323-D9C4-690E8EB9C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7" r="-4" b="-4"/>
          <a:stretch/>
        </p:blipFill>
        <p:spPr>
          <a:xfrm>
            <a:off x="130426" y="1204468"/>
            <a:ext cx="6003767" cy="3027167"/>
          </a:xfrm>
          <a:prstGeom prst="rect">
            <a:avLst/>
          </a:prstGeom>
        </p:spPr>
      </p:pic>
      <p:pic>
        <p:nvPicPr>
          <p:cNvPr id="13" name="Picture 1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583E9A0-8ABD-5A85-8BAC-139C6D93C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2091"/>
          <a:stretch/>
        </p:blipFill>
        <p:spPr>
          <a:xfrm>
            <a:off x="6357341" y="3923059"/>
            <a:ext cx="5546211" cy="27964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75FA60F-9798-BBFA-6DC0-78558E1277E1}"/>
              </a:ext>
            </a:extLst>
          </p:cNvPr>
          <p:cNvSpPr txBox="1"/>
          <p:nvPr/>
        </p:nvSpPr>
        <p:spPr>
          <a:xfrm>
            <a:off x="6629400" y="1801091"/>
            <a:ext cx="527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Software needed  for this project  included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E03643-219B-C9F2-112D-AB978DB903AA}"/>
              </a:ext>
            </a:extLst>
          </p:cNvPr>
          <p:cNvSpPr txBox="1"/>
          <p:nvPr/>
        </p:nvSpPr>
        <p:spPr>
          <a:xfrm>
            <a:off x="6733309" y="2355273"/>
            <a:ext cx="5170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Microsoft 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Anaconda Navigator with  Spyder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AFD0F-51F5-E3B7-7368-68CDA8117762}"/>
              </a:ext>
            </a:extLst>
          </p:cNvPr>
          <p:cNvSpPr txBox="1"/>
          <p:nvPr/>
        </p:nvSpPr>
        <p:spPr>
          <a:xfrm>
            <a:off x="10571019" y="668882"/>
            <a:ext cx="845127" cy="5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04" r="13031" b="2"/>
          <a:stretch/>
        </p:blipFill>
        <p:spPr>
          <a:xfrm>
            <a:off x="6948158" y="1699502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C00000"/>
                </a:solidFill>
              </a:rPr>
              <a:t>Design and Planning </a:t>
            </a:r>
            <a:br>
              <a:rPr lang="en-US" sz="4800" dirty="0">
                <a:solidFill>
                  <a:srgbClr val="C00000"/>
                </a:solidFill>
              </a:rPr>
            </a:b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2E478F-E849-4A8C-AF1F-CBCC78A7CBFA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4CFE6-69F1-1BA6-9436-D6FFA4B3AF77}"/>
              </a:ext>
            </a:extLst>
          </p:cNvPr>
          <p:cNvSpPr txBox="1"/>
          <p:nvPr/>
        </p:nvSpPr>
        <p:spPr>
          <a:xfrm>
            <a:off x="502499" y="3241964"/>
            <a:ext cx="63000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performing an inventory of the software needed for the project, a plan was created for the temperature and humidity data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plan the design of the project, a flowchart was generated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Planning and design of the project are a crucial steps to understanding the development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3F21D-400D-251D-15DE-2C8479B9E44F}"/>
              </a:ext>
            </a:extLst>
          </p:cNvPr>
          <p:cNvSpPr txBox="1"/>
          <p:nvPr/>
        </p:nvSpPr>
        <p:spPr>
          <a:xfrm>
            <a:off x="10612582" y="609600"/>
            <a:ext cx="75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9A8DB82-86DE-41D7-8C3F-BA1F0FE9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F9E1A7-3690-4A7D-95D4-D376BC586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5DE0DA-CFEB-436E-8059-3F574F9E5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30F0AD-0BEF-4F7E-BBAD-9C4ECF0CD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0831102-4F37-4C69-8C56-B1D6A50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D5BB450-AC20-4CFA-8709-46463BDE7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55A3AE7-B15C-4D81-A4E9-21BC9D301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54B6A71-2AD1-4F45-8D25-82327EFB5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4A364F5-69E0-49F9-9E6D-13F16F7FF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7E71549-9386-41C6-B9DE-8F00165FE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4B7C0AF-2DDA-402A-A38E-429A634ED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E96C53-1010-48EB-8728-70CB5823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E899E0-D27A-454B-8E91-14A292422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DF8A7C-C5E2-42D4-884A-EC7DE68E7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0ADD528-121C-4D05-B77B-54B31D7BA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CF2869-5CDD-4AD2-8AC0-4AE179D39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0FD2D0A6-D3D4-4573-AD6B-2B5DBFF0C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39749B2A-2C8D-45C7-A857-30307A089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EC28B8C-B40C-4618-823B-C6D730FE8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9913E20-AAFC-87DB-265E-CDB74F65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01" y="721602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What is a flowchart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A5B63-C03A-0ED8-2E12-58E615BAB9B4}"/>
              </a:ext>
            </a:extLst>
          </p:cNvPr>
          <p:cNvSpPr txBox="1"/>
          <p:nvPr/>
        </p:nvSpPr>
        <p:spPr>
          <a:xfrm>
            <a:off x="639098" y="2418735"/>
            <a:ext cx="5132439" cy="3811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  <a:effectLst/>
              </a:rPr>
              <a:t>A flow chart illustrates the program's operating processes through basic shapes and symbols. The chart is adaptable for both experts and non-developers.  And the flowchart develop illustrates the process and output of this software development project.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Content Placeholder 12" descr="A picture containing dark">
            <a:extLst>
              <a:ext uri="{FF2B5EF4-FFF2-40B4-BE49-F238E27FC236}">
                <a16:creationId xmlns:a16="http://schemas.microsoft.com/office/drawing/2014/main" id="{CA6BC925-7989-D9DC-9387-32EDAC98B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113" r="26564" b="1"/>
          <a:stretch/>
        </p:blipFill>
        <p:spPr>
          <a:xfrm>
            <a:off x="6700827" y="645106"/>
            <a:ext cx="4842716" cy="558536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0CC18C0-9A66-45AE-B534-B8D29AFEA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E7135-9153-4AEB-AC1F-4B951B7A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C2E478F-E849-4A8C-AF1F-CBCC78A7CBFA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66" y="824017"/>
            <a:ext cx="4019044" cy="8239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Flowchart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DDA1A6-FFE0-D0E0-9D02-E20F34F57057}"/>
              </a:ext>
            </a:extLst>
          </p:cNvPr>
          <p:cNvSpPr/>
          <p:nvPr/>
        </p:nvSpPr>
        <p:spPr>
          <a:xfrm>
            <a:off x="5624538" y="567353"/>
            <a:ext cx="4728002" cy="719878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DB9A6D-E3ED-977C-825F-6827530D7467}"/>
              </a:ext>
            </a:extLst>
          </p:cNvPr>
          <p:cNvSpPr/>
          <p:nvPr/>
        </p:nvSpPr>
        <p:spPr>
          <a:xfrm>
            <a:off x="5664503" y="1529660"/>
            <a:ext cx="4707085" cy="39271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Install python module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9F52CF-F0FE-A0D3-0D5C-1B9417D79426}"/>
              </a:ext>
            </a:extLst>
          </p:cNvPr>
          <p:cNvSpPr/>
          <p:nvPr/>
        </p:nvSpPr>
        <p:spPr>
          <a:xfrm>
            <a:off x="5699140" y="2214286"/>
            <a:ext cx="4755575" cy="44549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Download weather data to a database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AE7D85-CDD6-A9D9-FEC5-116ABA049811}"/>
              </a:ext>
            </a:extLst>
          </p:cNvPr>
          <p:cNvSpPr/>
          <p:nvPr/>
        </p:nvSpPr>
        <p:spPr>
          <a:xfrm>
            <a:off x="5752825" y="3021877"/>
            <a:ext cx="4648203" cy="40712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Extract weather data from database into a CSV file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AE0411-6282-0B0F-E87A-C54720695057}"/>
              </a:ext>
            </a:extLst>
          </p:cNvPr>
          <p:cNvSpPr/>
          <p:nvPr/>
        </p:nvSpPr>
        <p:spPr>
          <a:xfrm>
            <a:off x="5769869" y="3791534"/>
            <a:ext cx="4648203" cy="41402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Cleanse weather data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67D6EC-07B3-26DC-99E5-D9A884FBCF7A}"/>
              </a:ext>
            </a:extLst>
          </p:cNvPr>
          <p:cNvSpPr/>
          <p:nvPr/>
        </p:nvSpPr>
        <p:spPr>
          <a:xfrm>
            <a:off x="5823554" y="4568092"/>
            <a:ext cx="4631161" cy="48321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Use Excel to manipulate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1402E4-F934-5374-7C43-C781FDE1C292}"/>
              </a:ext>
            </a:extLst>
          </p:cNvPr>
          <p:cNvSpPr/>
          <p:nvPr/>
        </p:nvSpPr>
        <p:spPr>
          <a:xfrm>
            <a:off x="5823554" y="5328340"/>
            <a:ext cx="4582668" cy="488051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Use python data analytics modules to develop graphical models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9F6894-B671-E389-EC41-272E96649EAB}"/>
              </a:ext>
            </a:extLst>
          </p:cNvPr>
          <p:cNvSpPr/>
          <p:nvPr/>
        </p:nvSpPr>
        <p:spPr>
          <a:xfrm>
            <a:off x="5872048" y="6093429"/>
            <a:ext cx="4582667" cy="72201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C732A2A-697B-4C25-CA22-17A248AFFD16}"/>
              </a:ext>
            </a:extLst>
          </p:cNvPr>
          <p:cNvSpPr/>
          <p:nvPr/>
        </p:nvSpPr>
        <p:spPr>
          <a:xfrm>
            <a:off x="7746223" y="1320787"/>
            <a:ext cx="484632" cy="222436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24D4887-8C92-071B-B116-4672AC69ADA1}"/>
              </a:ext>
            </a:extLst>
          </p:cNvPr>
          <p:cNvSpPr/>
          <p:nvPr/>
        </p:nvSpPr>
        <p:spPr>
          <a:xfrm>
            <a:off x="7775729" y="1986216"/>
            <a:ext cx="484632" cy="164229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F9B3A57-2545-1BF2-3208-49CDD2850356}"/>
              </a:ext>
            </a:extLst>
          </p:cNvPr>
          <p:cNvSpPr/>
          <p:nvPr/>
        </p:nvSpPr>
        <p:spPr>
          <a:xfrm>
            <a:off x="7834610" y="2704888"/>
            <a:ext cx="484632" cy="222436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EA58D42-4978-A43A-D3FF-297A4989AAF5}"/>
              </a:ext>
            </a:extLst>
          </p:cNvPr>
          <p:cNvSpPr/>
          <p:nvPr/>
        </p:nvSpPr>
        <p:spPr>
          <a:xfrm>
            <a:off x="7775729" y="3521382"/>
            <a:ext cx="484632" cy="2224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C45CB0F-78FC-50C8-DAE6-9864F2167ABA}"/>
              </a:ext>
            </a:extLst>
          </p:cNvPr>
          <p:cNvSpPr/>
          <p:nvPr/>
        </p:nvSpPr>
        <p:spPr>
          <a:xfrm>
            <a:off x="7834610" y="4252403"/>
            <a:ext cx="484632" cy="222436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DDE314B-7738-8C7B-E515-EFB00DD2910F}"/>
              </a:ext>
            </a:extLst>
          </p:cNvPr>
          <p:cNvSpPr/>
          <p:nvPr/>
        </p:nvSpPr>
        <p:spPr>
          <a:xfrm>
            <a:off x="7851654" y="5078603"/>
            <a:ext cx="484632" cy="2224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3CE279C-1997-33D4-8C0D-5A45E9D0129E}"/>
              </a:ext>
            </a:extLst>
          </p:cNvPr>
          <p:cNvSpPr/>
          <p:nvPr/>
        </p:nvSpPr>
        <p:spPr>
          <a:xfrm>
            <a:off x="7896818" y="5843692"/>
            <a:ext cx="484632" cy="222436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438B8F-E8DB-BDFA-9D77-346642F05927}"/>
              </a:ext>
            </a:extLst>
          </p:cNvPr>
          <p:cNvSpPr txBox="1"/>
          <p:nvPr/>
        </p:nvSpPr>
        <p:spPr>
          <a:xfrm>
            <a:off x="443345" y="2360373"/>
            <a:ext cx="4755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Install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Download weather data to a database.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Extract weather data from database into a comma separated file with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Cleanse weather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Excel to manipulate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python data analytics modules to develop graphical models</a:t>
            </a: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1D5DB266-C804-437C-AED7-3D057820D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F72BBC-FC90-4B63-96CA-ABED853DB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8756" y="946264"/>
            <a:ext cx="9234488" cy="2651443"/>
          </a:xfrm>
        </p:spPr>
        <p:txBody>
          <a:bodyPr/>
          <a:lstStyle/>
          <a:p>
            <a:r>
              <a:rPr lang="en-US" sz="4800" dirty="0">
                <a:solidFill>
                  <a:srgbClr val="C00000"/>
                </a:solidFill>
              </a:rPr>
              <a:t>ADDING LIBRARY</a:t>
            </a:r>
          </a:p>
        </p:txBody>
      </p:sp>
      <p:pic>
        <p:nvPicPr>
          <p:cNvPr id="3" name="Picture 2" descr="A picture containing application">
            <a:extLst>
              <a:ext uri="{FF2B5EF4-FFF2-40B4-BE49-F238E27FC236}">
                <a16:creationId xmlns:a16="http://schemas.microsoft.com/office/drawing/2014/main" id="{A173A59E-9D25-A948-ADD3-F26986E92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48" y="3851710"/>
            <a:ext cx="10900152" cy="2752287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B6F4F-BC4C-E955-2BCE-991C759059C1}"/>
              </a:ext>
            </a:extLst>
          </p:cNvPr>
          <p:cNvSpPr txBox="1"/>
          <p:nvPr/>
        </p:nvSpPr>
        <p:spPr>
          <a:xfrm>
            <a:off x="609600" y="2247381"/>
            <a:ext cx="6858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 order for python to connect to the US government National Oceanic and Atmospheric Administration (NOAA) weather data service using a cloud-based Application Programming Interface(API), a library module must be installed to use this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229E1-9013-1456-8641-2DEBBA434897}"/>
              </a:ext>
            </a:extLst>
          </p:cNvPr>
          <p:cNvSpPr txBox="1"/>
          <p:nvPr/>
        </p:nvSpPr>
        <p:spPr>
          <a:xfrm>
            <a:off x="10557163" y="588429"/>
            <a:ext cx="73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3977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9A8DB82-86DE-41D7-8C3F-BA1F0FE9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AF9E1A7-3690-4A7D-95D4-D376BC586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5DE0DA-CFEB-436E-8059-3F574F9E5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630F0AD-0BEF-4F7E-BBAD-9C4ECF0CD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0831102-4F37-4C69-8C56-B1D6A50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D5BB450-AC20-4CFA-8709-46463BDE7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5A3AE7-B15C-4D81-A4E9-21BC9D301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754B6A71-2AD1-4F45-8D25-82327EFB5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14A364F5-69E0-49F9-9E6D-13F16F7FF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7E71549-9386-41C6-B9DE-8F00165FE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4B7C0AF-2DDA-402A-A38E-429A634ED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Content Placeholder 28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D22B391A-86B7-B35A-99BE-2A7461ED5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</a:blip>
          <a:srcRect t="291" r="-1" b="20274"/>
          <a:stretch/>
        </p:blipFill>
        <p:spPr>
          <a:xfrm>
            <a:off x="474132" y="444500"/>
            <a:ext cx="11243735" cy="5939367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D9D7FA3-6C3E-40C7-9E33-E20939CE6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953529-7FAF-4BB2-ACBE-17B33E791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0AEA731-C7D0-4A0E-B871-4F369D8B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47801"/>
            <a:ext cx="8620967" cy="8551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C00000"/>
                </a:solidFill>
              </a:rPr>
              <a:t>Gathering temperature and humidity data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F2A82-A1C3-4571-9ED3-A0EC0798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C2E478F-E849-4A8C-AF1F-CBCC78A7CBFA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648275E-194E-95BC-B42A-0B3B48931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7200" y="2446868"/>
            <a:ext cx="8254999" cy="2971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After planning and design, the code was developed to download a set of weather observations.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This data was stored on a local database in a table for later analysis</a:t>
            </a:r>
          </a:p>
        </p:txBody>
      </p:sp>
    </p:spTree>
    <p:extLst>
      <p:ext uri="{BB962C8B-B14F-4D97-AF65-F5344CB8AC3E}">
        <p14:creationId xmlns:p14="http://schemas.microsoft.com/office/powerpoint/2010/main" val="2720361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D9F223-918A-45AF-9B53-56AB9E5E21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5BB9993-D5F9-46FA-B2E5-80E3632E9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1048</TotalTime>
  <Words>1298</Words>
  <Application>Microsoft Office PowerPoint</Application>
  <PresentationFormat>Widescreen</PresentationFormat>
  <Paragraphs>186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Bell MT</vt:lpstr>
      <vt:lpstr>Calibri</vt:lpstr>
      <vt:lpstr>Century Gothic</vt:lpstr>
      <vt:lpstr>Times New Roman</vt:lpstr>
      <vt:lpstr>Wingdings</vt:lpstr>
      <vt:lpstr>Wingdings 3</vt:lpstr>
      <vt:lpstr>Ion Boardroom</vt:lpstr>
      <vt:lpstr>PROGRAMMING WITH DATA CEIS 110.</vt:lpstr>
      <vt:lpstr>Introduction</vt:lpstr>
      <vt:lpstr>Software Inventory</vt:lpstr>
      <vt:lpstr>SOFTWARE </vt:lpstr>
      <vt:lpstr>Design and Planning  </vt:lpstr>
      <vt:lpstr>What is a flowchart</vt:lpstr>
      <vt:lpstr>Flowchart</vt:lpstr>
      <vt:lpstr>PowerPoint Presentation</vt:lpstr>
      <vt:lpstr>Gathering temperature and humidity data </vt:lpstr>
      <vt:lpstr>Buildweatherdb.py code (screenshot)</vt:lpstr>
      <vt:lpstr>Weather.db database file(screenshot)</vt:lpstr>
      <vt:lpstr>Querying the Database</vt:lpstr>
      <vt:lpstr>Query to retrieve all columns and all rows (screenshot)</vt:lpstr>
      <vt:lpstr>Query to retrieve lowest and highest temperature(screenshot)</vt:lpstr>
      <vt:lpstr>Query to retrieve the data when weather is clear (screenshot)</vt:lpstr>
      <vt:lpstr>Data cleansing</vt:lpstr>
      <vt:lpstr>T</vt:lpstr>
      <vt:lpstr>Data formatted in an excel spreadsheet</vt:lpstr>
      <vt:lpstr>DATA Visualization</vt:lpstr>
      <vt:lpstr>Data analytics</vt:lpstr>
      <vt:lpstr>Plot command chart of Humidity </vt:lpstr>
      <vt:lpstr>Period 2  Box Plot </vt:lpstr>
      <vt:lpstr>Analysis</vt:lpstr>
      <vt:lpstr>Code</vt:lpstr>
      <vt:lpstr>Prediction</vt:lpstr>
      <vt:lpstr>challenges</vt:lpstr>
      <vt:lpstr>Career skills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WITH DATA CEIS 110.</dc:title>
  <dc:creator>solomon awuku</dc:creator>
  <cp:lastModifiedBy>solomon awuku</cp:lastModifiedBy>
  <cp:revision>2</cp:revision>
  <dcterms:created xsi:type="dcterms:W3CDTF">2022-12-13T10:28:27Z</dcterms:created>
  <dcterms:modified xsi:type="dcterms:W3CDTF">2022-12-14T06:23:23Z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