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97" r:id="rId6"/>
    <p:sldId id="298" r:id="rId7"/>
    <p:sldId id="299" r:id="rId8"/>
    <p:sldId id="258" r:id="rId9"/>
    <p:sldId id="274" r:id="rId10"/>
    <p:sldId id="273" r:id="rId11"/>
    <p:sldId id="261" r:id="rId12"/>
    <p:sldId id="300" r:id="rId13"/>
    <p:sldId id="276" r:id="rId14"/>
    <p:sldId id="277" r:id="rId15"/>
    <p:sldId id="278" r:id="rId16"/>
    <p:sldId id="279" r:id="rId17"/>
    <p:sldId id="280" r:id="rId18"/>
    <p:sldId id="282" r:id="rId19"/>
    <p:sldId id="301" r:id="rId20"/>
    <p:sldId id="283" r:id="rId21"/>
    <p:sldId id="284" r:id="rId22"/>
    <p:sldId id="285" r:id="rId23"/>
    <p:sldId id="286" r:id="rId24"/>
    <p:sldId id="302" r:id="rId25"/>
    <p:sldId id="287" r:id="rId26"/>
    <p:sldId id="275" r:id="rId27"/>
    <p:sldId id="288" r:id="rId28"/>
    <p:sldId id="289" r:id="rId29"/>
    <p:sldId id="290" r:id="rId30"/>
    <p:sldId id="291" r:id="rId31"/>
    <p:sldId id="304" r:id="rId32"/>
    <p:sldId id="292" r:id="rId33"/>
    <p:sldId id="293" r:id="rId34"/>
    <p:sldId id="294" r:id="rId35"/>
    <p:sldId id="295" r:id="rId36"/>
    <p:sldId id="305" r:id="rId37"/>
    <p:sldId id="306" r:id="rId38"/>
    <p:sldId id="308" r:id="rId39"/>
    <p:sldId id="272" r:id="rId40"/>
    <p:sldId id="3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5F470-A49B-4E43-9207-BECDAACDD8A1}" v="56" dt="2024-02-19T17:07:59.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D6315-5B72-4353-B379-43E45D751274}"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5BF27-9614-485F-9DF3-9D1A7B9512B0}" type="slidenum">
              <a:rPr lang="en-US" smtClean="0"/>
              <a:t>‹#›</a:t>
            </a:fld>
            <a:endParaRPr lang="en-US"/>
          </a:p>
        </p:txBody>
      </p:sp>
    </p:spTree>
    <p:extLst>
      <p:ext uri="{BB962C8B-B14F-4D97-AF65-F5344CB8AC3E}">
        <p14:creationId xmlns:p14="http://schemas.microsoft.com/office/powerpoint/2010/main" val="1796340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68289-2B31-4854-AF02-421996F38769}" type="slidenum">
              <a:rPr lang="en-US" smtClean="0"/>
              <a:t>13</a:t>
            </a:fld>
            <a:endParaRPr lang="en-US"/>
          </a:p>
        </p:txBody>
      </p:sp>
    </p:spTree>
    <p:extLst>
      <p:ext uri="{BB962C8B-B14F-4D97-AF65-F5344CB8AC3E}">
        <p14:creationId xmlns:p14="http://schemas.microsoft.com/office/powerpoint/2010/main" val="298461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95CAA-751F-ADE5-FD26-62E1EFC1C4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81AD78-2057-9DB7-42B4-B25A34E7A7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6D7B5-88E7-6BA6-B4ED-4067CF7AC628}"/>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5" name="Footer Placeholder 4">
            <a:extLst>
              <a:ext uri="{FF2B5EF4-FFF2-40B4-BE49-F238E27FC236}">
                <a16:creationId xmlns:a16="http://schemas.microsoft.com/office/drawing/2014/main" id="{07BB8FA9-0E90-51B1-ECEC-149475EF8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1B797-1C62-A210-A474-C4606F93C463}"/>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003446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3766-2803-EA1B-6FEB-F5C347074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1BE834-9E3F-B87A-876F-A5E8E2142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C471C-76CA-0B82-2A66-B807A44F80F3}"/>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5" name="Footer Placeholder 4">
            <a:extLst>
              <a:ext uri="{FF2B5EF4-FFF2-40B4-BE49-F238E27FC236}">
                <a16:creationId xmlns:a16="http://schemas.microsoft.com/office/drawing/2014/main" id="{CE186F30-0419-52DA-2E8A-1DF7F90BB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51B45-566C-CDEE-5C93-1BCA4F0EC112}"/>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3723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42C888-3597-A9E1-4885-6CF25FA00D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E261F-1847-1216-A1BB-F347C25A4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79948-5BC4-5CB4-7A1E-0283167E2A50}"/>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5" name="Footer Placeholder 4">
            <a:extLst>
              <a:ext uri="{FF2B5EF4-FFF2-40B4-BE49-F238E27FC236}">
                <a16:creationId xmlns:a16="http://schemas.microsoft.com/office/drawing/2014/main" id="{EA23DE5F-40C2-48A8-4408-4F6D5090B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6318FE-31D1-64C2-5798-8A8BB019CBA2}"/>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83968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ECC3-8984-E3B5-71D6-18D72CC62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872EF-AB26-517E-5D07-5FD73DF0C6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160AD-16B4-12EB-E8EF-FA2809E04CA0}"/>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5" name="Footer Placeholder 4">
            <a:extLst>
              <a:ext uri="{FF2B5EF4-FFF2-40B4-BE49-F238E27FC236}">
                <a16:creationId xmlns:a16="http://schemas.microsoft.com/office/drawing/2014/main" id="{7B2CA5A4-71FE-3D2E-DAB0-786688813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694B4-90B3-CDA9-73B4-068F967547E2}"/>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403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EBB49-B3F9-1C6F-3175-92B4CFB49C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49C0E9-58F4-49C8-7095-6CED974B8A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F42D4-3AA8-0A31-E4F5-C3D88D9A9E54}"/>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5" name="Footer Placeholder 4">
            <a:extLst>
              <a:ext uri="{FF2B5EF4-FFF2-40B4-BE49-F238E27FC236}">
                <a16:creationId xmlns:a16="http://schemas.microsoft.com/office/drawing/2014/main" id="{901B1EDC-4870-9DAE-EDDF-CF0214F98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685B5-6271-7E43-F381-B64D69EEC3DE}"/>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102509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3DB0-F9C4-C559-3E25-3BBAB9620C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7B2E6-FDA1-485C-B886-BF92AF316B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93D23C-2974-9F6C-F5C2-A3C92037E5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EF737A-5FD5-34B3-EA21-018222D218E7}"/>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6" name="Footer Placeholder 5">
            <a:extLst>
              <a:ext uri="{FF2B5EF4-FFF2-40B4-BE49-F238E27FC236}">
                <a16:creationId xmlns:a16="http://schemas.microsoft.com/office/drawing/2014/main" id="{F8B5AA73-4D60-C89E-9BAA-DD4F51D127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E2F8F-D489-8C87-43A4-7CA4C8427B39}"/>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79466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00D1-170E-3E82-B58D-B2FB5DE26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5C3C4A-9334-D6FF-493E-B1C5CF791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B0A813-9A11-A41B-47EE-F817AF1C3C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4912F1-7544-DFF8-42B4-7D0D28593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102184-E7DE-97D3-F97C-D20A248C40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9439B7-DF47-DD57-549B-E716904FF362}"/>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8" name="Footer Placeholder 7">
            <a:extLst>
              <a:ext uri="{FF2B5EF4-FFF2-40B4-BE49-F238E27FC236}">
                <a16:creationId xmlns:a16="http://schemas.microsoft.com/office/drawing/2014/main" id="{ACEB4D1A-B123-ACB1-0E2A-B464D2C65E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C99890-54E1-A4B1-3263-0EB94B62D1A6}"/>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00520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8899-A553-28F9-9A5F-CD9C5F1529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0E579-4791-7053-6530-C2A2C97A7B1B}"/>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4" name="Footer Placeholder 3">
            <a:extLst>
              <a:ext uri="{FF2B5EF4-FFF2-40B4-BE49-F238E27FC236}">
                <a16:creationId xmlns:a16="http://schemas.microsoft.com/office/drawing/2014/main" id="{5E0E572C-B2F7-67F2-0B57-8F15400566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02E199-9FBC-D7DB-DD07-1279ACDE56A9}"/>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407202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1C113-DD4C-C010-E3A6-CEDF317CD74E}"/>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3" name="Footer Placeholder 2">
            <a:extLst>
              <a:ext uri="{FF2B5EF4-FFF2-40B4-BE49-F238E27FC236}">
                <a16:creationId xmlns:a16="http://schemas.microsoft.com/office/drawing/2014/main" id="{B221AC97-45F3-FEC0-3029-D9EAA458F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CA25F9-69F4-5615-3745-FAAE3297ACA8}"/>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90891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32BB-8C69-C07D-6100-84307038A2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BCD94-9411-C44D-3268-7357281704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6CCDA6-AD0A-21FC-3E54-1B5A8A944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F560BA-64F7-AFF3-9534-9C60C404D392}"/>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6" name="Footer Placeholder 5">
            <a:extLst>
              <a:ext uri="{FF2B5EF4-FFF2-40B4-BE49-F238E27FC236}">
                <a16:creationId xmlns:a16="http://schemas.microsoft.com/office/drawing/2014/main" id="{F9C620D2-4C2C-4D4A-557E-3C96ABE71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BF930-0DF5-EBBA-A1A0-5A61A109A270}"/>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445292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33F3-E021-8509-9260-4BA4F174A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9777F-872C-456B-373D-F65537B56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CAEEB4-7BBB-CFB1-1AEA-727E3D3C4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216C87-16E0-DCA8-945E-3B5786C444CB}"/>
              </a:ext>
            </a:extLst>
          </p:cNvPr>
          <p:cNvSpPr>
            <a:spLocks noGrp="1"/>
          </p:cNvSpPr>
          <p:nvPr>
            <p:ph type="dt" sz="half" idx="10"/>
          </p:nvPr>
        </p:nvSpPr>
        <p:spPr/>
        <p:txBody>
          <a:bodyPr/>
          <a:lstStyle/>
          <a:p>
            <a:fld id="{07F4EA42-BBB7-4F26-8258-6267F1695087}" type="datetimeFigureOut">
              <a:rPr lang="en-US" smtClean="0"/>
              <a:t>2/19/2024</a:t>
            </a:fld>
            <a:endParaRPr lang="en-US"/>
          </a:p>
        </p:txBody>
      </p:sp>
      <p:sp>
        <p:nvSpPr>
          <p:cNvPr id="6" name="Footer Placeholder 5">
            <a:extLst>
              <a:ext uri="{FF2B5EF4-FFF2-40B4-BE49-F238E27FC236}">
                <a16:creationId xmlns:a16="http://schemas.microsoft.com/office/drawing/2014/main" id="{FCBEF45C-0F62-C841-2D07-E1469514C2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75D79-6761-1272-C772-285B51E1C1ED}"/>
              </a:ext>
            </a:extLst>
          </p:cNvPr>
          <p:cNvSpPr>
            <a:spLocks noGrp="1"/>
          </p:cNvSpPr>
          <p:nvPr>
            <p:ph type="sldNum" sz="quarter" idx="12"/>
          </p:nvPr>
        </p:nvSpPr>
        <p:spPr/>
        <p:txBody>
          <a:bodyPr/>
          <a:lstStyle/>
          <a:p>
            <a:fld id="{5B3C0A38-F8FF-49E5-865B-5D2A4F345E9C}" type="slidenum">
              <a:rPr lang="en-US" smtClean="0"/>
              <a:t>‹#›</a:t>
            </a:fld>
            <a:endParaRPr lang="en-US"/>
          </a:p>
        </p:txBody>
      </p:sp>
    </p:spTree>
    <p:extLst>
      <p:ext uri="{BB962C8B-B14F-4D97-AF65-F5344CB8AC3E}">
        <p14:creationId xmlns:p14="http://schemas.microsoft.com/office/powerpoint/2010/main" val="2008240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1988A7-4A17-EC6A-0E8A-05889822D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B758E5-8E03-2AD0-17F0-727451E7AE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FA9C9-B592-8BDC-978F-057F6B24CA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F4EA42-BBB7-4F26-8258-6267F1695087}" type="datetimeFigureOut">
              <a:rPr lang="en-US" smtClean="0"/>
              <a:t>2/19/2024</a:t>
            </a:fld>
            <a:endParaRPr lang="en-US"/>
          </a:p>
        </p:txBody>
      </p:sp>
      <p:sp>
        <p:nvSpPr>
          <p:cNvPr id="5" name="Footer Placeholder 4">
            <a:extLst>
              <a:ext uri="{FF2B5EF4-FFF2-40B4-BE49-F238E27FC236}">
                <a16:creationId xmlns:a16="http://schemas.microsoft.com/office/drawing/2014/main" id="{0A227FD1-A2BA-5499-521E-951ECC6BD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45BF939-D812-0DAC-2F29-DCEFC68FA2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3C0A38-F8FF-49E5-865B-5D2A4F345E9C}" type="slidenum">
              <a:rPr lang="en-US" smtClean="0"/>
              <a:t>‹#›</a:t>
            </a:fld>
            <a:endParaRPr lang="en-US"/>
          </a:p>
        </p:txBody>
      </p:sp>
    </p:spTree>
    <p:extLst>
      <p:ext uri="{BB962C8B-B14F-4D97-AF65-F5344CB8AC3E}">
        <p14:creationId xmlns:p14="http://schemas.microsoft.com/office/powerpoint/2010/main" val="143706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alculator.net/ip-subnet-calculator.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portal.azure.com/#home" TargetMode="External"/><Relationship Id="rId2" Type="http://schemas.openxmlformats.org/officeDocument/2006/relationships/hyperlink" Target="https://portal.azure.com/#@mydevryedu.onmicrosoft.com/resource/subscriptions/ec961904-3c54-424a-a91c-8528ac98bf47/resourceGroups/NETW211-RG-SA6423/providers/Microsoft.Compute/virtualMachines/NETW211-VM-SA/overview"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0EED85-5E42-2A98-8205-85B2121D0F4E}"/>
              </a:ext>
            </a:extLst>
          </p:cNvPr>
          <p:cNvPicPr>
            <a:picLocks noChangeAspect="1"/>
          </p:cNvPicPr>
          <p:nvPr/>
        </p:nvPicPr>
        <p:blipFill rotWithShape="1">
          <a:blip r:embed="rId2">
            <a:extLst>
              <a:ext uri="{28A0092B-C50C-407E-A947-70E740481C1C}">
                <a14:useLocalDpi xmlns:a14="http://schemas.microsoft.com/office/drawing/2010/main" val="0"/>
              </a:ext>
            </a:extLst>
          </a:blip>
          <a:srcRect t="16851" r="9091"/>
          <a:stretch/>
        </p:blipFill>
        <p:spPr>
          <a:xfrm>
            <a:off x="20" y="1"/>
            <a:ext cx="12191980" cy="6857999"/>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F65844C-3936-84E9-1381-A281F372C029}"/>
              </a:ext>
            </a:extLst>
          </p:cNvPr>
          <p:cNvSpPr>
            <a:spLocks noGrp="1"/>
          </p:cNvSpPr>
          <p:nvPr>
            <p:ph type="ctrTitle"/>
          </p:nvPr>
        </p:nvSpPr>
        <p:spPr>
          <a:xfrm>
            <a:off x="404553" y="3091928"/>
            <a:ext cx="9078562" cy="2387600"/>
          </a:xfrm>
        </p:spPr>
        <p:txBody>
          <a:bodyPr>
            <a:normAutofit/>
          </a:bodyPr>
          <a:lstStyle/>
          <a:p>
            <a:pPr algn="l"/>
            <a:r>
              <a:rPr lang="en-US" sz="5100">
                <a:solidFill>
                  <a:schemeClr val="bg1"/>
                </a:solidFill>
              </a:rPr>
              <a:t>NETW211</a:t>
            </a:r>
            <a:br>
              <a:rPr lang="en-US" sz="5100">
                <a:solidFill>
                  <a:schemeClr val="bg1"/>
                </a:solidFill>
              </a:rPr>
            </a:br>
            <a:r>
              <a:rPr lang="en-US" sz="5100">
                <a:solidFill>
                  <a:schemeClr val="bg1"/>
                </a:solidFill>
              </a:rPr>
              <a:t>FUNDAMENTALS FOR CLOUD COMPUTING</a:t>
            </a: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D2A8F330-3D2B-5A0C-262D-DB69A8A97D05}"/>
              </a:ext>
            </a:extLst>
          </p:cNvPr>
          <p:cNvSpPr>
            <a:spLocks noGrp="1"/>
          </p:cNvSpPr>
          <p:nvPr>
            <p:ph type="subTitle" idx="1"/>
          </p:nvPr>
        </p:nvSpPr>
        <p:spPr>
          <a:xfrm>
            <a:off x="404553" y="5624945"/>
            <a:ext cx="9078562" cy="592975"/>
          </a:xfrm>
        </p:spPr>
        <p:txBody>
          <a:bodyPr anchor="ctr">
            <a:normAutofit/>
          </a:bodyPr>
          <a:lstStyle/>
          <a:p>
            <a:pPr algn="l"/>
            <a:r>
              <a:rPr lang="en-US" dirty="0">
                <a:solidFill>
                  <a:schemeClr val="bg1"/>
                </a:solidFill>
              </a:rPr>
              <a:t>Solomon Awuku</a:t>
            </a:r>
          </a:p>
        </p:txBody>
      </p:sp>
    </p:spTree>
    <p:extLst>
      <p:ext uri="{BB962C8B-B14F-4D97-AF65-F5344CB8AC3E}">
        <p14:creationId xmlns:p14="http://schemas.microsoft.com/office/powerpoint/2010/main" val="3959798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a VNet with Two Subnets</a:t>
            </a:r>
            <a:endParaRPr lang="en-US" dirty="0"/>
          </a:p>
          <a:p>
            <a:pPr>
              <a:buNone/>
            </a:pPr>
            <a:endParaRPr lang="en-US" dirty="0"/>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609600" y="1447800"/>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a:t>1. With a /24 network prefix, how many </a:t>
            </a:r>
            <a:r>
              <a:rPr lang="en-US" sz="1800" b="1" dirty="0"/>
              <a:t>usable</a:t>
            </a:r>
            <a:r>
              <a:rPr lang="en-US" sz="1800" dirty="0"/>
              <a:t> IPv4 host addresses are there? [hint: you learned this in NETW191]</a:t>
            </a:r>
          </a:p>
          <a:p>
            <a:r>
              <a:rPr lang="en-US" sz="1800" dirty="0"/>
              <a:t>Answer here:  254</a:t>
            </a:r>
          </a:p>
          <a:p>
            <a:r>
              <a:rPr lang="en-US" sz="1800" dirty="0"/>
              <a:t> </a:t>
            </a:r>
          </a:p>
          <a:p>
            <a:endParaRPr lang="en-US" sz="1800" dirty="0"/>
          </a:p>
          <a:p>
            <a:r>
              <a:rPr lang="en-US" sz="1800" dirty="0"/>
              <a:t>2. Given the answer above, why is the number of available IP addresses for Subnet0 (10.0.0.0/24) or Subnet1 (10.0.1.0/24) is 251 </a:t>
            </a:r>
            <a:r>
              <a:rPr lang="en-US" sz="1800" u="sng" dirty="0"/>
              <a:t>when you create an Azure VNet</a:t>
            </a:r>
            <a:r>
              <a:rPr lang="en-US" sz="1800" dirty="0"/>
              <a:t>? [hint: where did the missing addresses go?]</a:t>
            </a:r>
          </a:p>
          <a:p>
            <a:r>
              <a:rPr lang="en-US" sz="1800" dirty="0"/>
              <a:t>Answer here:      In Azure, when you create a Virtual Network (</a:t>
            </a:r>
            <a:r>
              <a:rPr lang="en-US" sz="1800" dirty="0" err="1"/>
              <a:t>Vnet</a:t>
            </a:r>
            <a:r>
              <a:rPr lang="en-US" sz="1800" dirty="0"/>
              <a:t>) with a /24 subnet, the available IP addresses are 251 instead of the typical 254. This is because Azure reserves 3 IP addresses within each subnet for its own use.</a:t>
            </a:r>
          </a:p>
          <a:p>
            <a:endParaRPr lang="en-US" sz="1800" dirty="0"/>
          </a:p>
          <a:p>
            <a:endParaRPr lang="en-US" sz="1600" dirty="0"/>
          </a:p>
          <a:p>
            <a:endParaRPr lang="en-US" sz="1600" dirty="0"/>
          </a:p>
          <a:p>
            <a:r>
              <a:rPr lang="en-US" sz="1600" dirty="0"/>
              <a:t>References: IP Subnet Calculator, </a:t>
            </a:r>
            <a:r>
              <a:rPr lang="en-US" sz="1600" dirty="0">
                <a:hlinkClick r:id="rId2"/>
              </a:rPr>
              <a:t>https://www.calculator.net/ip-subnet-calculator.html</a:t>
            </a:r>
            <a:endParaRPr lang="en-US" sz="1600" dirty="0"/>
          </a:p>
          <a:p>
            <a:r>
              <a:rPr lang="en-US" sz="1600" dirty="0"/>
              <a:t> Azure Virtual Network frequently asked questions, https://docs.microsoft.com/en-us/azure/virtual-network/virtual-networks-faq</a:t>
            </a:r>
          </a:p>
        </p:txBody>
      </p:sp>
    </p:spTree>
    <p:extLst>
      <p:ext uri="{BB962C8B-B14F-4D97-AF65-F5344CB8AC3E}">
        <p14:creationId xmlns:p14="http://schemas.microsoft.com/office/powerpoint/2010/main" val="301070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1574FFE-7317-4186-CBF6-FF9733B667D6}"/>
              </a:ext>
            </a:extLst>
          </p:cNvPr>
          <p:cNvPicPr>
            <a:picLocks noGrp="1" noChangeAspect="1"/>
          </p:cNvPicPr>
          <p:nvPr>
            <p:ph idx="1"/>
          </p:nvPr>
        </p:nvPicPr>
        <p:blipFill>
          <a:blip r:embed="rId2"/>
          <a:stretch>
            <a:fillRect/>
          </a:stretch>
        </p:blipFill>
        <p:spPr>
          <a:xfrm>
            <a:off x="531965" y="1447800"/>
            <a:ext cx="11308800" cy="4648200"/>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914400" y="228600"/>
            <a:ext cx="853440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(1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0CE9553-ECF3-7B99-85ED-D87BC34C9623}"/>
              </a:ext>
            </a:extLst>
          </p:cNvPr>
          <p:cNvPicPr>
            <a:picLocks noGrp="1" noChangeAspect="1"/>
          </p:cNvPicPr>
          <p:nvPr>
            <p:ph idx="1"/>
          </p:nvPr>
        </p:nvPicPr>
        <p:blipFill>
          <a:blip r:embed="rId2"/>
          <a:stretch>
            <a:fillRect/>
          </a:stretch>
        </p:blipFill>
        <p:spPr>
          <a:xfrm>
            <a:off x="104851" y="1193148"/>
            <a:ext cx="12087149" cy="4304541"/>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228600" y="152401"/>
            <a:ext cx="10515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(2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12</a:t>
            </a:fld>
            <a:endParaRPr lang="en-US"/>
          </a:p>
        </p:txBody>
      </p:sp>
    </p:spTree>
    <p:extLst>
      <p:ext uri="{BB962C8B-B14F-4D97-AF65-F5344CB8AC3E}">
        <p14:creationId xmlns:p14="http://schemas.microsoft.com/office/powerpoint/2010/main" val="260348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descr="A screenshot of a computer&#10;&#10;Description automatically generated">
            <a:extLst>
              <a:ext uri="{FF2B5EF4-FFF2-40B4-BE49-F238E27FC236}">
                <a16:creationId xmlns:a16="http://schemas.microsoft.com/office/drawing/2014/main" id="{CA9ABFAA-99D4-D777-B796-0C6D99726D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381000"/>
            <a:ext cx="9515953" cy="6374892"/>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1295400" y="381000"/>
            <a:ext cx="8839200" cy="228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(3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13</a:t>
            </a:fld>
            <a:endParaRPr lang="en-US"/>
          </a:p>
        </p:txBody>
      </p:sp>
    </p:spTree>
    <p:extLst>
      <p:ext uri="{BB962C8B-B14F-4D97-AF65-F5344CB8AC3E}">
        <p14:creationId xmlns:p14="http://schemas.microsoft.com/office/powerpoint/2010/main" val="3169217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8CB2903-1211-12C1-DFB1-3EC2F9D0B8EE}"/>
              </a:ext>
            </a:extLst>
          </p:cNvPr>
          <p:cNvPicPr>
            <a:picLocks noGrp="1" noChangeAspect="1"/>
          </p:cNvPicPr>
          <p:nvPr>
            <p:ph idx="1"/>
          </p:nvPr>
        </p:nvPicPr>
        <p:blipFill>
          <a:blip r:embed="rId2"/>
          <a:stretch>
            <a:fillRect/>
          </a:stretch>
        </p:blipFill>
        <p:spPr>
          <a:xfrm>
            <a:off x="914400" y="838200"/>
            <a:ext cx="10744200" cy="5691287"/>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1981200" y="381000"/>
            <a:ext cx="8915400" cy="152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Verifying Connectivity between VMs </a:t>
            </a:r>
          </a:p>
          <a:p>
            <a:r>
              <a:rPr lang="en-US" sz="2800" dirty="0"/>
              <a:t>(1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14</a:t>
            </a:fld>
            <a:endParaRPr lang="en-US"/>
          </a:p>
        </p:txBody>
      </p:sp>
    </p:spTree>
    <p:extLst>
      <p:ext uri="{BB962C8B-B14F-4D97-AF65-F5344CB8AC3E}">
        <p14:creationId xmlns:p14="http://schemas.microsoft.com/office/powerpoint/2010/main" val="1594096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741331C-E9D7-DE06-4691-5ADBCD5DB5DA}"/>
              </a:ext>
            </a:extLst>
          </p:cNvPr>
          <p:cNvPicPr>
            <a:picLocks noGrp="1" noChangeAspect="1"/>
          </p:cNvPicPr>
          <p:nvPr>
            <p:ph idx="1"/>
          </p:nvPr>
        </p:nvPicPr>
        <p:blipFill>
          <a:blip r:embed="rId2"/>
          <a:stretch>
            <a:fillRect/>
          </a:stretch>
        </p:blipFill>
        <p:spPr>
          <a:xfrm>
            <a:off x="914400" y="911599"/>
            <a:ext cx="10668000" cy="5611868"/>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1905000" y="304800"/>
            <a:ext cx="88392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Verifying Connectivity between VMs </a:t>
            </a:r>
          </a:p>
          <a:p>
            <a:r>
              <a:rPr lang="en-US" sz="2800" dirty="0"/>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15</a:t>
            </a:fld>
            <a:endParaRPr lang="en-US"/>
          </a:p>
        </p:txBody>
      </p:sp>
    </p:spTree>
    <p:extLst>
      <p:ext uri="{BB962C8B-B14F-4D97-AF65-F5344CB8AC3E}">
        <p14:creationId xmlns:p14="http://schemas.microsoft.com/office/powerpoint/2010/main" val="3138022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D26C4E-9044-5120-16BD-1006D1BD32D6}"/>
              </a:ext>
            </a:extLst>
          </p:cNvPr>
          <p:cNvSpPr>
            <a:spLocks noGrp="1"/>
          </p:cNvSpPr>
          <p:nvPr>
            <p:ph type="ctrTitle"/>
          </p:nvPr>
        </p:nvSpPr>
        <p:spPr/>
        <p:txBody>
          <a:bodyPr/>
          <a:lstStyle/>
          <a:p>
            <a:r>
              <a:rPr lang="en-US" sz="6000" dirty="0"/>
              <a:t>Azure VM Security</a:t>
            </a:r>
            <a:endParaRPr lang="en-US" dirty="0"/>
          </a:p>
        </p:txBody>
      </p:sp>
      <p:sp>
        <p:nvSpPr>
          <p:cNvPr id="5" name="Subtitle 4">
            <a:extLst>
              <a:ext uri="{FF2B5EF4-FFF2-40B4-BE49-F238E27FC236}">
                <a16:creationId xmlns:a16="http://schemas.microsoft.com/office/drawing/2014/main" id="{9ADCA654-7522-2A7C-8935-4D0CEEDAF5B9}"/>
              </a:ext>
            </a:extLst>
          </p:cNvPr>
          <p:cNvSpPr>
            <a:spLocks noGrp="1"/>
          </p:cNvSpPr>
          <p:nvPr>
            <p:ph type="subTitle" idx="1"/>
          </p:nvPr>
        </p:nvSpPr>
        <p:spPr/>
        <p:txBody>
          <a:bodyPr/>
          <a:lstStyle/>
          <a:p>
            <a:r>
              <a:rPr lang="en-US" dirty="0"/>
              <a:t>In this part we will lunch a virtual machine and connect to it via ssh to configure the NSG</a:t>
            </a:r>
          </a:p>
        </p:txBody>
      </p:sp>
    </p:spTree>
    <p:extLst>
      <p:ext uri="{BB962C8B-B14F-4D97-AF65-F5344CB8AC3E}">
        <p14:creationId xmlns:p14="http://schemas.microsoft.com/office/powerpoint/2010/main" val="95704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12CCE72-3268-7422-A570-E833BF746185}"/>
              </a:ext>
            </a:extLst>
          </p:cNvPr>
          <p:cNvPicPr>
            <a:picLocks noGrp="1" noChangeAspect="1"/>
          </p:cNvPicPr>
          <p:nvPr>
            <p:ph idx="1"/>
          </p:nvPr>
        </p:nvPicPr>
        <p:blipFill>
          <a:blip r:embed="rId2"/>
          <a:stretch>
            <a:fillRect/>
          </a:stretch>
        </p:blipFill>
        <p:spPr>
          <a:xfrm>
            <a:off x="546831" y="1066800"/>
            <a:ext cx="11051889" cy="5105400"/>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609600" y="304800"/>
            <a:ext cx="101346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Launching a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381000" y="152400"/>
            <a:ext cx="2362200" cy="11417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Connecting </a:t>
            </a:r>
          </a:p>
          <a:p>
            <a:r>
              <a:rPr lang="en-US" sz="2800" dirty="0"/>
              <a:t>to the VM </a:t>
            </a:r>
          </a:p>
          <a:p>
            <a:r>
              <a:rPr lang="en-US" sz="2800" dirty="0"/>
              <a:t>via SSH</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18</a:t>
            </a:fld>
            <a:endParaRPr lang="en-US"/>
          </a:p>
        </p:txBody>
      </p:sp>
      <p:pic>
        <p:nvPicPr>
          <p:cNvPr id="13" name="Content Placeholder 12">
            <a:extLst>
              <a:ext uri="{FF2B5EF4-FFF2-40B4-BE49-F238E27FC236}">
                <a16:creationId xmlns:a16="http://schemas.microsoft.com/office/drawing/2014/main" id="{DEA6BFCB-BEE7-C4BE-5D5F-180990E13648}"/>
              </a:ext>
            </a:extLst>
          </p:cNvPr>
          <p:cNvPicPr>
            <a:picLocks noGrp="1" noChangeAspect="1"/>
          </p:cNvPicPr>
          <p:nvPr>
            <p:ph idx="1"/>
          </p:nvPr>
        </p:nvPicPr>
        <p:blipFill>
          <a:blip r:embed="rId2"/>
          <a:stretch>
            <a:fillRect/>
          </a:stretch>
        </p:blipFill>
        <p:spPr>
          <a:xfrm>
            <a:off x="533400" y="1838223"/>
            <a:ext cx="10972800" cy="3440316"/>
          </a:xfrm>
        </p:spPr>
      </p:pic>
    </p:spTree>
    <p:extLst>
      <p:ext uri="{BB962C8B-B14F-4D97-AF65-F5344CB8AC3E}">
        <p14:creationId xmlns:p14="http://schemas.microsoft.com/office/powerpoint/2010/main" val="2609154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42107F1-C1D6-3679-16D2-B700C4987299}"/>
              </a:ext>
            </a:extLst>
          </p:cNvPr>
          <p:cNvPicPr>
            <a:picLocks noGrp="1" noChangeAspect="1"/>
          </p:cNvPicPr>
          <p:nvPr>
            <p:ph idx="1"/>
          </p:nvPr>
        </p:nvPicPr>
        <p:blipFill>
          <a:blip r:embed="rId2"/>
          <a:stretch>
            <a:fillRect/>
          </a:stretch>
        </p:blipFill>
        <p:spPr>
          <a:xfrm>
            <a:off x="1143000" y="1066800"/>
            <a:ext cx="9525000" cy="4823236"/>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762000" y="228600"/>
            <a:ext cx="85344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Configuring an NSG 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19</a:t>
            </a:fld>
            <a:endParaRPr lang="en-US"/>
          </a:p>
        </p:txBody>
      </p:sp>
    </p:spTree>
    <p:extLst>
      <p:ext uri="{BB962C8B-B14F-4D97-AF65-F5344CB8AC3E}">
        <p14:creationId xmlns:p14="http://schemas.microsoft.com/office/powerpoint/2010/main" val="538960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Picture 4" descr="A blue cloud network with dots and lines">
            <a:extLst>
              <a:ext uri="{FF2B5EF4-FFF2-40B4-BE49-F238E27FC236}">
                <a16:creationId xmlns:a16="http://schemas.microsoft.com/office/drawing/2014/main" id="{AE6D5266-08B9-789F-EADC-6B7858FC6877}"/>
              </a:ext>
            </a:extLst>
          </p:cNvPr>
          <p:cNvPicPr>
            <a:picLocks noChangeAspect="1"/>
          </p:cNvPicPr>
          <p:nvPr/>
        </p:nvPicPr>
        <p:blipFill rotWithShape="1">
          <a:blip r:embed="rId2">
            <a:extLst>
              <a:ext uri="{28A0092B-C50C-407E-A947-70E740481C1C}">
                <a14:useLocalDpi xmlns:a14="http://schemas.microsoft.com/office/drawing/2010/main" val="0"/>
              </a:ext>
            </a:extLst>
          </a:blip>
          <a:srcRect r="1" b="1440"/>
          <a:stretch/>
        </p:blipFill>
        <p:spPr>
          <a:xfrm>
            <a:off x="122716" y="115738"/>
            <a:ext cx="11938653" cy="6618898"/>
          </a:xfrm>
          <a:prstGeom prst="rect">
            <a:avLst/>
          </a:prstGeom>
        </p:spPr>
      </p:pic>
      <p:sp>
        <p:nvSpPr>
          <p:cNvPr id="6" name="TextBox 5">
            <a:extLst>
              <a:ext uri="{FF2B5EF4-FFF2-40B4-BE49-F238E27FC236}">
                <a16:creationId xmlns:a16="http://schemas.microsoft.com/office/drawing/2014/main" id="{25A681C2-F960-7186-EE74-0AD01152CE7E}"/>
              </a:ext>
            </a:extLst>
          </p:cNvPr>
          <p:cNvSpPr txBox="1"/>
          <p:nvPr/>
        </p:nvSpPr>
        <p:spPr>
          <a:xfrm>
            <a:off x="492526" y="597158"/>
            <a:ext cx="6494106" cy="830997"/>
          </a:xfrm>
          <a:prstGeom prst="rect">
            <a:avLst/>
          </a:prstGeom>
          <a:noFill/>
        </p:spPr>
        <p:txBody>
          <a:bodyPr wrap="square" rtlCol="0">
            <a:spAutoFit/>
          </a:bodyPr>
          <a:lstStyle/>
          <a:p>
            <a:r>
              <a:rPr lang="en-US" sz="4800" dirty="0">
                <a:solidFill>
                  <a:schemeClr val="bg1"/>
                </a:solidFill>
              </a:rPr>
              <a:t>INTRODUCTION </a:t>
            </a:r>
          </a:p>
        </p:txBody>
      </p:sp>
      <p:sp>
        <p:nvSpPr>
          <p:cNvPr id="7" name="TextBox 6">
            <a:extLst>
              <a:ext uri="{FF2B5EF4-FFF2-40B4-BE49-F238E27FC236}">
                <a16:creationId xmlns:a16="http://schemas.microsoft.com/office/drawing/2014/main" id="{3FEBC005-D988-FB68-D7C4-1ED715BBE4ED}"/>
              </a:ext>
            </a:extLst>
          </p:cNvPr>
          <p:cNvSpPr txBox="1"/>
          <p:nvPr/>
        </p:nvSpPr>
        <p:spPr>
          <a:xfrm>
            <a:off x="552897" y="2049535"/>
            <a:ext cx="10851502" cy="1938992"/>
          </a:xfrm>
          <a:prstGeom prst="rect">
            <a:avLst/>
          </a:prstGeom>
          <a:noFill/>
        </p:spPr>
        <p:txBody>
          <a:bodyPr wrap="square" rtlCol="0">
            <a:spAutoFit/>
          </a:bodyPr>
          <a:lstStyle/>
          <a:p>
            <a:r>
              <a:rPr lang="en-US" sz="2400" b="0" i="0" dirty="0">
                <a:solidFill>
                  <a:srgbClr val="050505"/>
                </a:solidFill>
                <a:effectLst/>
                <a:highlight>
                  <a:srgbClr val="00FFFF"/>
                </a:highlight>
                <a:latin typeface="Source Sans Pro" panose="020B0503030403020204" pitchFamily="34" charset="0"/>
              </a:rPr>
              <a:t>This project explores virtualization and cloud computing. </a:t>
            </a:r>
            <a:r>
              <a:rPr lang="en-US" sz="2400" dirty="0">
                <a:solidFill>
                  <a:srgbClr val="050505"/>
                </a:solidFill>
                <a:highlight>
                  <a:srgbClr val="00FFFF"/>
                </a:highlight>
                <a:latin typeface="Source Sans Pro" panose="020B0503030403020204" pitchFamily="34" charset="0"/>
              </a:rPr>
              <a:t>It</a:t>
            </a:r>
            <a:r>
              <a:rPr lang="en-US" sz="2400" b="0" i="0" dirty="0">
                <a:solidFill>
                  <a:srgbClr val="050505"/>
                </a:solidFill>
                <a:effectLst/>
                <a:highlight>
                  <a:srgbClr val="00FFFF"/>
                </a:highlight>
                <a:latin typeface="Source Sans Pro" panose="020B0503030403020204" pitchFamily="34" charset="0"/>
              </a:rPr>
              <a:t> include hardware virtualization, cloud infrastructure, cloud security, and cloud storage. Cloud migration, capacity planning, and performance monitoring are also covered. Exploration of cloud computing platforms and services is accomplished through practical application</a:t>
            </a:r>
            <a:r>
              <a:rPr lang="en-US" sz="2400" b="0" i="0" dirty="0">
                <a:solidFill>
                  <a:srgbClr val="050505"/>
                </a:solidFill>
                <a:effectLst/>
                <a:latin typeface="Source Sans Pro" panose="020B0503030403020204" pitchFamily="34" charset="0"/>
              </a:rPr>
              <a:t>.</a:t>
            </a:r>
            <a:endParaRPr lang="en-US" sz="2400" dirty="0"/>
          </a:p>
        </p:txBody>
      </p:sp>
    </p:spTree>
    <p:extLst>
      <p:ext uri="{BB962C8B-B14F-4D97-AF65-F5344CB8AC3E}">
        <p14:creationId xmlns:p14="http://schemas.microsoft.com/office/powerpoint/2010/main" val="4151258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239A016-E816-3640-A440-ECE2AE900DA5}"/>
              </a:ext>
            </a:extLst>
          </p:cNvPr>
          <p:cNvPicPr>
            <a:picLocks noGrp="1" noChangeAspect="1"/>
          </p:cNvPicPr>
          <p:nvPr>
            <p:ph idx="1"/>
          </p:nvPr>
        </p:nvPicPr>
        <p:blipFill>
          <a:blip r:embed="rId2"/>
          <a:stretch>
            <a:fillRect/>
          </a:stretch>
        </p:blipFill>
        <p:spPr>
          <a:xfrm>
            <a:off x="685800" y="900414"/>
            <a:ext cx="10439400" cy="5506012"/>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685800" y="0"/>
            <a:ext cx="90678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Configuring an NSG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20</a:t>
            </a:fld>
            <a:endParaRPr lang="en-US"/>
          </a:p>
        </p:txBody>
      </p:sp>
    </p:spTree>
    <p:extLst>
      <p:ext uri="{BB962C8B-B14F-4D97-AF65-F5344CB8AC3E}">
        <p14:creationId xmlns:p14="http://schemas.microsoft.com/office/powerpoint/2010/main" val="315680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E44BF-E636-7E18-F811-2E6D60040AF6}"/>
              </a:ext>
            </a:extLst>
          </p:cNvPr>
          <p:cNvSpPr>
            <a:spLocks noGrp="1"/>
          </p:cNvSpPr>
          <p:nvPr>
            <p:ph type="ctrTitle"/>
          </p:nvPr>
        </p:nvSpPr>
        <p:spPr/>
        <p:txBody>
          <a:bodyPr/>
          <a:lstStyle/>
          <a:p>
            <a:r>
              <a:rPr lang="en-US" sz="6000" dirty="0"/>
              <a:t>Cloud Storage</a:t>
            </a:r>
            <a:endParaRPr lang="en-US" dirty="0"/>
          </a:p>
        </p:txBody>
      </p:sp>
      <p:sp>
        <p:nvSpPr>
          <p:cNvPr id="5" name="Subtitle 4">
            <a:extLst>
              <a:ext uri="{FF2B5EF4-FFF2-40B4-BE49-F238E27FC236}">
                <a16:creationId xmlns:a16="http://schemas.microsoft.com/office/drawing/2014/main" id="{8EB8155E-94BE-EA2F-5848-8003E7AD5366}"/>
              </a:ext>
            </a:extLst>
          </p:cNvPr>
          <p:cNvSpPr>
            <a:spLocks noGrp="1"/>
          </p:cNvSpPr>
          <p:nvPr>
            <p:ph type="subTitle" idx="1"/>
          </p:nvPr>
        </p:nvSpPr>
        <p:spPr/>
        <p:txBody>
          <a:bodyPr/>
          <a:lstStyle/>
          <a:p>
            <a:r>
              <a:rPr lang="en-US" dirty="0"/>
              <a:t>This part of the project will explore the different types of cloud storage as we upload and access file, creating Blob snapshots</a:t>
            </a:r>
          </a:p>
          <a:p>
            <a:r>
              <a:rPr lang="en-US" dirty="0"/>
              <a:t>  and e</a:t>
            </a:r>
            <a:r>
              <a:rPr lang="en-US" baseline="0" dirty="0"/>
              <a:t>nabling Blob Versioning</a:t>
            </a:r>
          </a:p>
          <a:p>
            <a:endParaRPr lang="en-US" dirty="0"/>
          </a:p>
          <a:p>
            <a:endParaRPr lang="en-US" dirty="0"/>
          </a:p>
        </p:txBody>
      </p:sp>
    </p:spTree>
    <p:extLst>
      <p:ext uri="{BB962C8B-B14F-4D97-AF65-F5344CB8AC3E}">
        <p14:creationId xmlns:p14="http://schemas.microsoft.com/office/powerpoint/2010/main" val="276525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1CAB2A1-5E2D-8323-CD28-D0E76C8F56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82010" y="2100114"/>
            <a:ext cx="10900390" cy="3005286"/>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1676400" y="228600"/>
            <a:ext cx="8458200" cy="990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Uploading and Accessing a File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Blob Snapshots 1 of 2</a:t>
            </a:r>
          </a:p>
          <a:p>
            <a:pPr>
              <a:buNone/>
            </a:pPr>
            <a:endParaRPr lang="en-US" dirty="0"/>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685800" y="1447800"/>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a:t>1</a:t>
            </a:r>
            <a:r>
              <a:rPr lang="en-US" sz="2000" dirty="0"/>
              <a:t>. What does the access tier setting do? What are the Azure blob storage access tiers?</a:t>
            </a:r>
          </a:p>
          <a:p>
            <a:r>
              <a:rPr lang="en-US" sz="2000" dirty="0"/>
              <a:t>[hint: in the Azure portal, on the Upload blob page, under Advanced, click the ? circle above the Access tier box.] </a:t>
            </a:r>
          </a:p>
          <a:p>
            <a:r>
              <a:rPr lang="en-US" sz="2000" dirty="0"/>
              <a:t>Answer here:</a:t>
            </a:r>
          </a:p>
          <a:p>
            <a:r>
              <a:rPr lang="en-US" sz="2000" dirty="0"/>
              <a:t>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Azure Blob storage access tiers allow you to store blob data in different access tiers based on how frequently the data is accessed. There are four access tiers in Azure blob storage. </a:t>
            </a:r>
          </a:p>
          <a:p>
            <a:pPr marL="285750" indent="-28575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Hot access tier :</a:t>
            </a: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The hot access tier is optimized for storing data that is accessed frequently. It has higher storage costs but lower access costs, making it suitable for data that needs to be accessed regularly.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Cool access tier: The</a:t>
            </a:r>
            <a:r>
              <a:rPr lang="en-US" sz="2000" kern="100" dirty="0">
                <a:effectLst/>
                <a:latin typeface="Calibri" panose="020F0502020204030204" pitchFamily="34" charset="0"/>
                <a:ea typeface="Yu Mincho" panose="02020400000000000000" pitchFamily="18" charset="-128"/>
                <a:cs typeface="Arial" panose="020B0604020202020204" pitchFamily="34" charset="0"/>
              </a:rPr>
              <a:t> cool access tier is designed for data that is accessed less frequently, but still requires fast access when needed. It has lower storage costs compared to the hot access tier but slightly higher access costs. Should be stored for a minimum of 30 days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0" i="0" dirty="0">
                <a:solidFill>
                  <a:srgbClr val="E6E6E6"/>
                </a:solidFill>
                <a:effectLst/>
                <a:latin typeface="Segoe UI" panose="020B0502040204020203" pitchFamily="34" charset="0"/>
              </a:rPr>
              <a:t>. The cold tier has lower storage costs and higher access costs compared to the cool tier.</a:t>
            </a:r>
            <a:endParaRPr lang="en-US" sz="2000" dirty="0"/>
          </a:p>
          <a:p>
            <a:endParaRPr lang="en-US" sz="2000" dirty="0"/>
          </a:p>
          <a:p>
            <a:endParaRPr lang="en-US" sz="1600" dirty="0"/>
          </a:p>
          <a:p>
            <a:endParaRPr lang="en-US" sz="1600" dirty="0"/>
          </a:p>
        </p:txBody>
      </p:sp>
    </p:spTree>
    <p:extLst>
      <p:ext uri="{BB962C8B-B14F-4D97-AF65-F5344CB8AC3E}">
        <p14:creationId xmlns:p14="http://schemas.microsoft.com/office/powerpoint/2010/main" val="909139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4051B-33B5-E37E-0FA7-CE05F86B6FBE}"/>
              </a:ext>
            </a:extLst>
          </p:cNvPr>
          <p:cNvSpPr>
            <a:spLocks noGrp="1"/>
          </p:cNvSpPr>
          <p:nvPr>
            <p:ph idx="1"/>
          </p:nvPr>
        </p:nvSpPr>
        <p:spPr/>
        <p:txBody>
          <a:bodyPr/>
          <a:lstStyle/>
          <a:p>
            <a:pPr marL="285750" indent="-285750">
              <a:buFont typeface="Arial" panose="020B0604020202020204" pitchFamily="34" charset="0"/>
              <a:buChar char="•"/>
            </a:pPr>
            <a:r>
              <a:rPr lang="en-US" sz="3200" dirty="0">
                <a:latin typeface="Calibri" panose="020F0502020204030204" pitchFamily="34" charset="0"/>
                <a:ea typeface="Times New Roman" panose="02020603050405020304" pitchFamily="18" charset="0"/>
                <a:cs typeface="Times New Roman" panose="02020603050405020304" pitchFamily="18" charset="0"/>
              </a:rPr>
              <a:t>Archive access tier: The</a:t>
            </a:r>
            <a:r>
              <a:rPr lang="en-US" sz="3200" dirty="0">
                <a:effectLst/>
                <a:latin typeface="Calibri" panose="020F0502020204030204" pitchFamily="34" charset="0"/>
                <a:ea typeface="Yu Mincho" panose="02020400000000000000" pitchFamily="18" charset="-128"/>
                <a:cs typeface="Arial" panose="020B0604020202020204" pitchFamily="34" charset="0"/>
              </a:rPr>
              <a:t> archive access tier is intended for data that is rarely accessed and can tolerate higher access latencies. It has the lowest storage costs but higher access costs and is ideal for long-term retention of data that is unlikely to be accessed frequently. Should be stored for a minimum of 180 days</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200" dirty="0">
                <a:latin typeface="Calibri" panose="020F0502020204030204" pitchFamily="34" charset="0"/>
                <a:cs typeface="Times New Roman" panose="02020603050405020304" pitchFamily="18" charset="0"/>
              </a:rPr>
              <a:t>Cold access tier: Data in the cold tier should be stored for a minimum of 90 days.</a:t>
            </a:r>
            <a:endParaRPr lang="en-US" sz="1600" dirty="0"/>
          </a:p>
          <a:p>
            <a:pPr marL="285750" indent="-285750">
              <a:buFont typeface="Arial" panose="020B0604020202020204" pitchFamily="34" charset="0"/>
              <a:buChar char="•"/>
            </a:pPr>
            <a:endParaRPr lang="en-US" sz="1800" dirty="0">
              <a:latin typeface="+mj-lt"/>
            </a:endParaRPr>
          </a:p>
          <a:p>
            <a:endParaRPr lang="en-US" sz="2800" dirty="0"/>
          </a:p>
          <a:p>
            <a:endParaRPr lang="en-US" dirty="0"/>
          </a:p>
        </p:txBody>
      </p:sp>
      <p:sp>
        <p:nvSpPr>
          <p:cNvPr id="4" name="Date Placeholder 3">
            <a:extLst>
              <a:ext uri="{FF2B5EF4-FFF2-40B4-BE49-F238E27FC236}">
                <a16:creationId xmlns:a16="http://schemas.microsoft.com/office/drawing/2014/main" id="{C8C0AE5B-BA82-52B7-63CB-872A6C2FAA56}"/>
              </a:ext>
            </a:extLst>
          </p:cNvPr>
          <p:cNvSpPr>
            <a:spLocks noGrp="1"/>
          </p:cNvSpPr>
          <p:nvPr>
            <p:ph type="dt" sz="half" idx="10"/>
          </p:nvPr>
        </p:nvSpPr>
        <p:spPr/>
        <p:txBody>
          <a:bodyPr/>
          <a:lstStyle/>
          <a:p>
            <a:fld id="{B9E412DC-5AC8-4F5D-8DAE-9900AC624105}" type="datetime1">
              <a:rPr lang="en-US" smtClean="0"/>
              <a:t>2/19/2024</a:t>
            </a:fld>
            <a:endParaRPr lang="en-US"/>
          </a:p>
        </p:txBody>
      </p:sp>
      <p:sp>
        <p:nvSpPr>
          <p:cNvPr id="6" name="Slide Number Placeholder 5">
            <a:extLst>
              <a:ext uri="{FF2B5EF4-FFF2-40B4-BE49-F238E27FC236}">
                <a16:creationId xmlns:a16="http://schemas.microsoft.com/office/drawing/2014/main" id="{7A1A8AFE-0146-1CF8-2095-D7E857189B2E}"/>
              </a:ext>
            </a:extLst>
          </p:cNvPr>
          <p:cNvSpPr>
            <a:spLocks noGrp="1"/>
          </p:cNvSpPr>
          <p:nvPr>
            <p:ph type="sldNum" sz="quarter" idx="12"/>
          </p:nvPr>
        </p:nvSpPr>
        <p:spPr/>
        <p:txBody>
          <a:bodyPr/>
          <a:lstStyle/>
          <a:p>
            <a:fld id="{89447F04-5B4A-4B3A-B7B2-0498BAC8F13C}" type="slidenum">
              <a:rPr lang="en-US" smtClean="0"/>
              <a:pPr/>
              <a:t>24</a:t>
            </a:fld>
            <a:endParaRPr lang="en-US"/>
          </a:p>
        </p:txBody>
      </p:sp>
    </p:spTree>
    <p:extLst>
      <p:ext uri="{BB962C8B-B14F-4D97-AF65-F5344CB8AC3E}">
        <p14:creationId xmlns:p14="http://schemas.microsoft.com/office/powerpoint/2010/main" val="3040313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0C27E41-BF88-E4EB-61A2-1FF4706DDB61}"/>
              </a:ext>
            </a:extLst>
          </p:cNvPr>
          <p:cNvPicPr>
            <a:picLocks noGrp="1" noChangeAspect="1"/>
          </p:cNvPicPr>
          <p:nvPr>
            <p:ph idx="1"/>
          </p:nvPr>
        </p:nvPicPr>
        <p:blipFill>
          <a:blip r:embed="rId2"/>
          <a:stretch>
            <a:fillRect/>
          </a:stretch>
        </p:blipFill>
        <p:spPr>
          <a:xfrm>
            <a:off x="258894" y="2631468"/>
            <a:ext cx="11323506" cy="1711932"/>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914401"/>
            <a:ext cx="9448800" cy="1217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Creating Blob Snapshots </a:t>
            </a:r>
          </a:p>
          <a:p>
            <a:r>
              <a:rPr lang="en-US" sz="2800" dirty="0"/>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25</a:t>
            </a:fld>
            <a:endParaRPr lang="en-US"/>
          </a:p>
        </p:txBody>
      </p:sp>
    </p:spTree>
    <p:extLst>
      <p:ext uri="{BB962C8B-B14F-4D97-AF65-F5344CB8AC3E}">
        <p14:creationId xmlns:p14="http://schemas.microsoft.com/office/powerpoint/2010/main" val="274023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4727309-40AD-36FB-D83A-F6E68A62CA16}"/>
              </a:ext>
            </a:extLst>
          </p:cNvPr>
          <p:cNvPicPr>
            <a:picLocks noGrp="1" noChangeAspect="1"/>
          </p:cNvPicPr>
          <p:nvPr>
            <p:ph idx="1"/>
          </p:nvPr>
        </p:nvPicPr>
        <p:blipFill>
          <a:blip r:embed="rId2"/>
          <a:stretch>
            <a:fillRect/>
          </a:stretch>
        </p:blipFill>
        <p:spPr>
          <a:xfrm>
            <a:off x="14445" y="2579726"/>
            <a:ext cx="12177555" cy="1936832"/>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0"/>
            <a:ext cx="8458200" cy="1066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Enabling Blob Versioning</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26</a:t>
            </a:fld>
            <a:endParaRPr lang="en-US"/>
          </a:p>
        </p:txBody>
      </p:sp>
    </p:spTree>
    <p:extLst>
      <p:ext uri="{BB962C8B-B14F-4D97-AF65-F5344CB8AC3E}">
        <p14:creationId xmlns:p14="http://schemas.microsoft.com/office/powerpoint/2010/main" val="2098077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9861D92-FC46-AE59-8D34-E12F052AA07A}"/>
              </a:ext>
            </a:extLst>
          </p:cNvPr>
          <p:cNvPicPr>
            <a:picLocks noGrp="1" noChangeAspect="1"/>
          </p:cNvPicPr>
          <p:nvPr>
            <p:ph idx="1"/>
          </p:nvPr>
        </p:nvPicPr>
        <p:blipFill>
          <a:blip r:embed="rId2"/>
          <a:stretch>
            <a:fillRect/>
          </a:stretch>
        </p:blipFill>
        <p:spPr>
          <a:xfrm>
            <a:off x="887989" y="1600200"/>
            <a:ext cx="10416022" cy="4525963"/>
          </a:xfrm>
        </p:spPr>
      </p:pic>
      <p:sp>
        <p:nvSpPr>
          <p:cNvPr id="4" name="Date Placeholder 3">
            <a:extLst>
              <a:ext uri="{FF2B5EF4-FFF2-40B4-BE49-F238E27FC236}">
                <a16:creationId xmlns:a16="http://schemas.microsoft.com/office/drawing/2014/main" id="{1720A848-4C58-4054-2442-66281B567D7B}"/>
              </a:ext>
            </a:extLst>
          </p:cNvPr>
          <p:cNvSpPr>
            <a:spLocks noGrp="1"/>
          </p:cNvSpPr>
          <p:nvPr>
            <p:ph type="dt" sz="half" idx="10"/>
          </p:nvPr>
        </p:nvSpPr>
        <p:spPr/>
        <p:txBody>
          <a:bodyPr/>
          <a:lstStyle/>
          <a:p>
            <a:fld id="{FF497DB0-F323-4535-9F3B-4947BB48F7B0}" type="datetime1">
              <a:rPr lang="en-US" smtClean="0"/>
              <a:t>2/19/2024</a:t>
            </a:fld>
            <a:endParaRPr lang="en-US"/>
          </a:p>
        </p:txBody>
      </p:sp>
      <p:sp>
        <p:nvSpPr>
          <p:cNvPr id="6" name="Slide Number Placeholder 5">
            <a:extLst>
              <a:ext uri="{FF2B5EF4-FFF2-40B4-BE49-F238E27FC236}">
                <a16:creationId xmlns:a16="http://schemas.microsoft.com/office/drawing/2014/main" id="{D55F2A4A-F18F-B0CC-CF39-2D13EBCD42D6}"/>
              </a:ext>
            </a:extLst>
          </p:cNvPr>
          <p:cNvSpPr>
            <a:spLocks noGrp="1"/>
          </p:cNvSpPr>
          <p:nvPr>
            <p:ph type="sldNum" sz="quarter" idx="12"/>
          </p:nvPr>
        </p:nvSpPr>
        <p:spPr/>
        <p:txBody>
          <a:bodyPr/>
          <a:lstStyle/>
          <a:p>
            <a:fld id="{89447F04-5B4A-4B3A-B7B2-0498BAC8F13C}" type="slidenum">
              <a:rPr lang="en-US" smtClean="0"/>
              <a:pPr/>
              <a:t>27</a:t>
            </a:fld>
            <a:endParaRPr lang="en-US"/>
          </a:p>
        </p:txBody>
      </p:sp>
    </p:spTree>
    <p:extLst>
      <p:ext uri="{BB962C8B-B14F-4D97-AF65-F5344CB8AC3E}">
        <p14:creationId xmlns:p14="http://schemas.microsoft.com/office/powerpoint/2010/main" val="3922042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37C00-636A-4E59-256C-52AD946FA65E}"/>
              </a:ext>
            </a:extLst>
          </p:cNvPr>
          <p:cNvSpPr>
            <a:spLocks noGrp="1"/>
          </p:cNvSpPr>
          <p:nvPr>
            <p:ph type="ctrTitle"/>
          </p:nvPr>
        </p:nvSpPr>
        <p:spPr/>
        <p:txBody>
          <a:bodyPr/>
          <a:lstStyle/>
          <a:p>
            <a:r>
              <a:rPr lang="en-US" sz="6000" dirty="0"/>
              <a:t>Cloud Monitoring</a:t>
            </a:r>
            <a:endParaRPr lang="en-US" dirty="0"/>
          </a:p>
        </p:txBody>
      </p:sp>
      <p:sp>
        <p:nvSpPr>
          <p:cNvPr id="5" name="Subtitle 4">
            <a:extLst>
              <a:ext uri="{FF2B5EF4-FFF2-40B4-BE49-F238E27FC236}">
                <a16:creationId xmlns:a16="http://schemas.microsoft.com/office/drawing/2014/main" id="{FCBC8293-AFB7-134E-13AC-158B45FC03B6}"/>
              </a:ext>
            </a:extLst>
          </p:cNvPr>
          <p:cNvSpPr>
            <a:spLocks noGrp="1"/>
          </p:cNvSpPr>
          <p:nvPr>
            <p:ph type="subTitle" idx="1"/>
          </p:nvPr>
        </p:nvSpPr>
        <p:spPr/>
        <p:txBody>
          <a:bodyPr/>
          <a:lstStyle/>
          <a:p>
            <a:r>
              <a:rPr lang="en-US" dirty="0"/>
              <a:t>In this part we will be monitoring the cloud virtual machine by setting </a:t>
            </a:r>
            <a:r>
              <a:rPr lang="en-US" sz="2400" b="0" kern="1200" dirty="0">
                <a:solidFill>
                  <a:schemeClr val="dk1"/>
                </a:solidFill>
                <a:effectLst/>
                <a:latin typeface="+mn-lt"/>
                <a:ea typeface="+mn-ea"/>
                <a:cs typeface="+mn-cs"/>
              </a:rPr>
              <a:t>up an action </a:t>
            </a:r>
            <a:r>
              <a:rPr lang="en-US" dirty="0">
                <a:solidFill>
                  <a:schemeClr val="dk1"/>
                </a:solidFill>
              </a:rPr>
              <a:t>g</a:t>
            </a:r>
            <a:r>
              <a:rPr lang="en-US" sz="2400" b="0" kern="1200" dirty="0">
                <a:solidFill>
                  <a:schemeClr val="dk1"/>
                </a:solidFill>
                <a:effectLst/>
                <a:latin typeface="+mn-lt"/>
                <a:ea typeface="+mn-ea"/>
                <a:cs typeface="+mn-cs"/>
              </a:rPr>
              <a:t>roup and notifications, Setting up alert </a:t>
            </a:r>
            <a:r>
              <a:rPr lang="en-US" dirty="0">
                <a:solidFill>
                  <a:schemeClr val="dk1"/>
                </a:solidFill>
              </a:rPr>
              <a:t>r</a:t>
            </a:r>
            <a:r>
              <a:rPr lang="en-US" sz="2400" b="0" kern="1200" dirty="0">
                <a:solidFill>
                  <a:schemeClr val="dk1"/>
                </a:solidFill>
                <a:effectLst/>
                <a:latin typeface="+mn-lt"/>
                <a:ea typeface="+mn-ea"/>
                <a:cs typeface="+mn-cs"/>
              </a:rPr>
              <a:t>ules and testing the alerts</a:t>
            </a:r>
            <a:endParaRPr lang="en-US" b="0" baseline="0" dirty="0"/>
          </a:p>
          <a:p>
            <a:endParaRPr lang="en-US" dirty="0"/>
          </a:p>
        </p:txBody>
      </p:sp>
    </p:spTree>
    <p:extLst>
      <p:ext uri="{BB962C8B-B14F-4D97-AF65-F5344CB8AC3E}">
        <p14:creationId xmlns:p14="http://schemas.microsoft.com/office/powerpoint/2010/main" val="2661270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3AD076C-F6B6-ADE8-29C5-0AEC2045E302}"/>
              </a:ext>
            </a:extLst>
          </p:cNvPr>
          <p:cNvPicPr>
            <a:picLocks noGrp="1" noChangeAspect="1"/>
          </p:cNvPicPr>
          <p:nvPr>
            <p:ph idx="1"/>
          </p:nvPr>
        </p:nvPicPr>
        <p:blipFill>
          <a:blip r:embed="rId2"/>
          <a:stretch>
            <a:fillRect/>
          </a:stretch>
        </p:blipFill>
        <p:spPr>
          <a:xfrm>
            <a:off x="494071" y="2132464"/>
            <a:ext cx="11088329" cy="2999824"/>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494071" y="304800"/>
            <a:ext cx="10896600"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Setting up an Action Group and Notifications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A86A-DB81-01C0-BF92-31FC78C00B8F}"/>
              </a:ext>
            </a:extLst>
          </p:cNvPr>
          <p:cNvSpPr>
            <a:spLocks noGrp="1"/>
          </p:cNvSpPr>
          <p:nvPr>
            <p:ph type="title"/>
          </p:nvPr>
        </p:nvSpPr>
        <p:spPr>
          <a:xfrm>
            <a:off x="284268" y="447675"/>
            <a:ext cx="3932237" cy="1600200"/>
          </a:xfrm>
          <a:noFill/>
        </p:spPr>
        <p:txBody>
          <a:bodyPr/>
          <a:lstStyle/>
          <a:p>
            <a:r>
              <a:rPr lang="en-US" dirty="0"/>
              <a:t>PROJECT PREPARATON</a:t>
            </a:r>
          </a:p>
        </p:txBody>
      </p:sp>
      <p:sp>
        <p:nvSpPr>
          <p:cNvPr id="5" name="Text Placeholder 4">
            <a:extLst>
              <a:ext uri="{FF2B5EF4-FFF2-40B4-BE49-F238E27FC236}">
                <a16:creationId xmlns:a16="http://schemas.microsoft.com/office/drawing/2014/main" id="{FF4146E3-FF8F-EE76-126A-FE9C70DB3E5B}"/>
              </a:ext>
            </a:extLst>
          </p:cNvPr>
          <p:cNvSpPr>
            <a:spLocks noGrp="1"/>
          </p:cNvSpPr>
          <p:nvPr>
            <p:ph type="body" sz="half" idx="2"/>
          </p:nvPr>
        </p:nvSpPr>
        <p:spPr>
          <a:xfrm>
            <a:off x="839789" y="2528000"/>
            <a:ext cx="1865312" cy="3340988"/>
          </a:xfrm>
        </p:spPr>
        <p:txBody>
          <a:bodyPr>
            <a:normAutofit/>
          </a:bodyPr>
          <a:lstStyle/>
          <a:p>
            <a:r>
              <a:rPr lang="en-US" sz="2000" dirty="0"/>
              <a:t>In this project we require a cloud service provider . So, we will create an Azure account where we can deploy all our cloud recourses </a:t>
            </a:r>
          </a:p>
        </p:txBody>
      </p:sp>
      <p:pic>
        <p:nvPicPr>
          <p:cNvPr id="14" name="Content Placeholder 13" descr="A screenshot of a computer&#10;&#10;Description automatically generated">
            <a:extLst>
              <a:ext uri="{FF2B5EF4-FFF2-40B4-BE49-F238E27FC236}">
                <a16:creationId xmlns:a16="http://schemas.microsoft.com/office/drawing/2014/main" id="{CE6C97F9-B25F-A73A-D7CA-BE088027A1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817" y="1247775"/>
            <a:ext cx="8750915" cy="4152899"/>
          </a:xfrm>
        </p:spPr>
      </p:pic>
    </p:spTree>
    <p:extLst>
      <p:ext uri="{BB962C8B-B14F-4D97-AF65-F5344CB8AC3E}">
        <p14:creationId xmlns:p14="http://schemas.microsoft.com/office/powerpoint/2010/main" val="321186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F9BFBCC-0B6C-96E1-7976-2A38541B7FF1}"/>
              </a:ext>
            </a:extLst>
          </p:cNvPr>
          <p:cNvPicPr>
            <a:picLocks noGrp="1" noChangeAspect="1"/>
          </p:cNvPicPr>
          <p:nvPr>
            <p:ph idx="1"/>
          </p:nvPr>
        </p:nvPicPr>
        <p:blipFill>
          <a:blip r:embed="rId2"/>
          <a:stretch>
            <a:fillRect/>
          </a:stretch>
        </p:blipFill>
        <p:spPr>
          <a:xfrm>
            <a:off x="628630" y="2133600"/>
            <a:ext cx="10941480" cy="2895600"/>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609600" y="249391"/>
            <a:ext cx="10515600" cy="94487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Setting up Alert Rules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30</a:t>
            </a:fld>
            <a:endParaRPr lang="en-US"/>
          </a:p>
        </p:txBody>
      </p:sp>
    </p:spTree>
    <p:extLst>
      <p:ext uri="{BB962C8B-B14F-4D97-AF65-F5344CB8AC3E}">
        <p14:creationId xmlns:p14="http://schemas.microsoft.com/office/powerpoint/2010/main" val="2364929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6F17D21-311E-1633-7438-6E9DE0B6AF43}"/>
              </a:ext>
            </a:extLst>
          </p:cNvPr>
          <p:cNvPicPr>
            <a:picLocks noGrp="1" noChangeAspect="1"/>
          </p:cNvPicPr>
          <p:nvPr>
            <p:ph idx="1"/>
          </p:nvPr>
        </p:nvPicPr>
        <p:blipFill>
          <a:blip r:embed="rId2"/>
          <a:stretch>
            <a:fillRect/>
          </a:stretch>
        </p:blipFill>
        <p:spPr>
          <a:xfrm>
            <a:off x="253181" y="533400"/>
            <a:ext cx="9753600" cy="5405928"/>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914400" y="101971"/>
            <a:ext cx="8763000" cy="5076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Testing Alerts1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31</a:t>
            </a:fld>
            <a:endParaRPr lang="en-US"/>
          </a:p>
        </p:txBody>
      </p:sp>
    </p:spTree>
    <p:extLst>
      <p:ext uri="{BB962C8B-B14F-4D97-AF65-F5344CB8AC3E}">
        <p14:creationId xmlns:p14="http://schemas.microsoft.com/office/powerpoint/2010/main" val="1909393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D674918-EFB0-1673-EA00-1B472EEE55BC}"/>
              </a:ext>
            </a:extLst>
          </p:cNvPr>
          <p:cNvPicPr>
            <a:picLocks noGrp="1" noChangeAspect="1"/>
          </p:cNvPicPr>
          <p:nvPr>
            <p:ph idx="1"/>
          </p:nvPr>
        </p:nvPicPr>
        <p:blipFill>
          <a:blip r:embed="rId2"/>
          <a:stretch>
            <a:fillRect/>
          </a:stretch>
        </p:blipFill>
        <p:spPr>
          <a:xfrm>
            <a:off x="1066800" y="701674"/>
            <a:ext cx="9847006" cy="5099657"/>
          </a:xfrm>
        </p:spPr>
      </p:pic>
      <p:sp>
        <p:nvSpPr>
          <p:cNvPr id="7" name="Title 1">
            <a:extLst>
              <a:ext uri="{FF2B5EF4-FFF2-40B4-BE49-F238E27FC236}">
                <a16:creationId xmlns:a16="http://schemas.microsoft.com/office/drawing/2014/main" id="{12570DED-E942-4274-A5C5-61D0403EDC64}"/>
              </a:ext>
            </a:extLst>
          </p:cNvPr>
          <p:cNvSpPr txBox="1">
            <a:spLocks/>
          </p:cNvSpPr>
          <p:nvPr/>
        </p:nvSpPr>
        <p:spPr>
          <a:xfrm>
            <a:off x="3124200" y="39273"/>
            <a:ext cx="51054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Testing Alerts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32</a:t>
            </a:fld>
            <a:endParaRPr lang="en-US"/>
          </a:p>
        </p:txBody>
      </p:sp>
    </p:spTree>
    <p:extLst>
      <p:ext uri="{BB962C8B-B14F-4D97-AF65-F5344CB8AC3E}">
        <p14:creationId xmlns:p14="http://schemas.microsoft.com/office/powerpoint/2010/main" val="1004574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B76F2-502A-6613-BFFC-F629AE3C69D8}"/>
              </a:ext>
            </a:extLst>
          </p:cNvPr>
          <p:cNvSpPr>
            <a:spLocks noGrp="1"/>
          </p:cNvSpPr>
          <p:nvPr>
            <p:ph type="title"/>
          </p:nvPr>
        </p:nvSpPr>
        <p:spPr/>
        <p:txBody>
          <a:bodyPr/>
          <a:lstStyle/>
          <a:p>
            <a:pPr algn="ctr"/>
            <a:r>
              <a:rPr lang="en-US" sz="6000" dirty="0"/>
              <a:t>Challenge</a:t>
            </a:r>
            <a:r>
              <a:rPr lang="en-US" dirty="0"/>
              <a:t> </a:t>
            </a:r>
          </a:p>
        </p:txBody>
      </p:sp>
      <p:sp>
        <p:nvSpPr>
          <p:cNvPr id="3" name="Content Placeholder 2">
            <a:extLst>
              <a:ext uri="{FF2B5EF4-FFF2-40B4-BE49-F238E27FC236}">
                <a16:creationId xmlns:a16="http://schemas.microsoft.com/office/drawing/2014/main" id="{A6E7E666-EF07-FBEF-A507-8254E70A0FB5}"/>
              </a:ext>
            </a:extLst>
          </p:cNvPr>
          <p:cNvSpPr>
            <a:spLocks noGrp="1"/>
          </p:cNvSpPr>
          <p:nvPr>
            <p:ph idx="1"/>
          </p:nvPr>
        </p:nvSpPr>
        <p:spPr>
          <a:noFill/>
        </p:spPr>
        <p:txBody>
          <a:bodyPr/>
          <a:lstStyle/>
          <a:p>
            <a:r>
              <a:rPr lang="en-US" sz="1800" b="1" i="0" dirty="0">
                <a:solidFill>
                  <a:srgbClr val="0D0D0D"/>
                </a:solidFill>
                <a:effectLst/>
                <a:latin typeface="Söhne"/>
              </a:rPr>
              <a:t>Cost Management:</a:t>
            </a:r>
            <a:r>
              <a:rPr lang="en-US" sz="1800" b="0" i="0" dirty="0">
                <a:solidFill>
                  <a:srgbClr val="0D0D0D"/>
                </a:solidFill>
                <a:effectLst/>
                <a:latin typeface="Söhne"/>
              </a:rPr>
              <a:t> While cloud computing can be cost-effective, it can also lead to unexpected expenses if not managed properly. Organizations need to monitor their usage and optimize their cloud resources to avoid cost overruns</a:t>
            </a:r>
            <a:r>
              <a:rPr lang="en-US" b="0" i="0" dirty="0">
                <a:solidFill>
                  <a:srgbClr val="0D0D0D"/>
                </a:solidFill>
                <a:effectLst/>
                <a:latin typeface="Söhne"/>
              </a:rPr>
              <a:t>.</a:t>
            </a:r>
          </a:p>
          <a:p>
            <a:r>
              <a:rPr lang="en-US" sz="1800" b="1" i="0" dirty="0">
                <a:solidFill>
                  <a:srgbClr val="0D0D0D"/>
                </a:solidFill>
                <a:effectLst/>
                <a:latin typeface="Söhne"/>
              </a:rPr>
              <a:t>Performance:</a:t>
            </a:r>
            <a:r>
              <a:rPr lang="en-US" sz="1800" b="0" i="0" dirty="0">
                <a:solidFill>
                  <a:srgbClr val="0D0D0D"/>
                </a:solidFill>
                <a:effectLst/>
                <a:latin typeface="Söhne"/>
              </a:rPr>
              <a:t> Cloud services may experience latency or performance issues due to network connectivity, server load, or other factors. This can affect the user experience and the efficiency of cloud-based applications.</a:t>
            </a:r>
          </a:p>
          <a:p>
            <a:r>
              <a:rPr lang="en-US" sz="1800" b="1" i="0" dirty="0">
                <a:solidFill>
                  <a:srgbClr val="0D0D0D"/>
                </a:solidFill>
                <a:effectLst/>
                <a:latin typeface="Söhne"/>
              </a:rPr>
              <a:t>Reliability and Downtime:</a:t>
            </a:r>
            <a:r>
              <a:rPr lang="en-US" sz="1800" b="0" i="0" dirty="0">
                <a:solidFill>
                  <a:srgbClr val="0D0D0D"/>
                </a:solidFill>
                <a:effectLst/>
                <a:latin typeface="Söhne"/>
              </a:rPr>
              <a:t> While cloud providers typically offer high availability, there can still be instances of downtime due to technical issues, maintenance, or outages. This can impact business operations and productivity</a:t>
            </a:r>
            <a:r>
              <a:rPr lang="en-US" sz="1200" b="0" i="0" dirty="0">
                <a:solidFill>
                  <a:srgbClr val="0D0D0D"/>
                </a:solidFill>
                <a:effectLst/>
                <a:latin typeface="Söhne"/>
              </a:rPr>
              <a:t>.</a:t>
            </a:r>
          </a:p>
          <a:p>
            <a:r>
              <a:rPr lang="en-US" sz="1800" b="1" i="0" dirty="0">
                <a:solidFill>
                  <a:srgbClr val="0D0D0D"/>
                </a:solidFill>
                <a:effectLst/>
                <a:latin typeface="Söhne"/>
              </a:rPr>
              <a:t>Network Dependency:</a:t>
            </a:r>
            <a:r>
              <a:rPr lang="en-US" sz="1800" b="0" i="0" dirty="0">
                <a:solidFill>
                  <a:srgbClr val="0D0D0D"/>
                </a:solidFill>
                <a:effectLst/>
                <a:latin typeface="Söhne"/>
              </a:rPr>
              <a:t> Cloud computing relies heavily on internet connectivity. Poor network performance or outages can severely impact access to cloud services and applications</a:t>
            </a:r>
            <a:r>
              <a:rPr lang="en-US" sz="1200" b="0" i="0" dirty="0">
                <a:solidFill>
                  <a:srgbClr val="0D0D0D"/>
                </a:solidFill>
                <a:effectLst/>
                <a:latin typeface="Söhne"/>
              </a:rPr>
              <a:t>.</a:t>
            </a:r>
            <a:endParaRPr lang="en-US" sz="1800" dirty="0"/>
          </a:p>
        </p:txBody>
      </p:sp>
    </p:spTree>
    <p:extLst>
      <p:ext uri="{BB962C8B-B14F-4D97-AF65-F5344CB8AC3E}">
        <p14:creationId xmlns:p14="http://schemas.microsoft.com/office/powerpoint/2010/main" val="3588532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1089-5270-1AA6-E437-A8B13873C27E}"/>
              </a:ext>
            </a:extLst>
          </p:cNvPr>
          <p:cNvSpPr>
            <a:spLocks noGrp="1"/>
          </p:cNvSpPr>
          <p:nvPr>
            <p:ph type="title"/>
          </p:nvPr>
        </p:nvSpPr>
        <p:spPr/>
        <p:txBody>
          <a:bodyPr/>
          <a:lstStyle/>
          <a:p>
            <a:pPr algn="ctr"/>
            <a:r>
              <a:rPr lang="en-US" dirty="0"/>
              <a:t>Skills Acquired </a:t>
            </a:r>
          </a:p>
        </p:txBody>
      </p:sp>
      <p:sp>
        <p:nvSpPr>
          <p:cNvPr id="3" name="Content Placeholder 2">
            <a:extLst>
              <a:ext uri="{FF2B5EF4-FFF2-40B4-BE49-F238E27FC236}">
                <a16:creationId xmlns:a16="http://schemas.microsoft.com/office/drawing/2014/main" id="{10707B14-3884-A223-376F-EDC491AE75EC}"/>
              </a:ext>
            </a:extLst>
          </p:cNvPr>
          <p:cNvSpPr>
            <a:spLocks noGrp="1"/>
          </p:cNvSpPr>
          <p:nvPr>
            <p:ph idx="1"/>
          </p:nvPr>
        </p:nvSpPr>
        <p:spPr/>
        <p:txBody>
          <a:bodyPr>
            <a:normAutofit fontScale="85000" lnSpcReduction="20000"/>
          </a:bodyPr>
          <a:lstStyle/>
          <a:p>
            <a:pPr algn="l">
              <a:buFont typeface="+mj-lt"/>
              <a:buAutoNum type="arabicPeriod"/>
            </a:pPr>
            <a:r>
              <a:rPr lang="en-US" sz="2600" b="1" i="0" dirty="0">
                <a:solidFill>
                  <a:srgbClr val="0D0D0D"/>
                </a:solidFill>
                <a:effectLst/>
                <a:latin typeface="Söhne"/>
              </a:rPr>
              <a:t>Virtualization:</a:t>
            </a:r>
            <a:r>
              <a:rPr lang="en-US" sz="2600" b="0" i="0" dirty="0">
                <a:solidFill>
                  <a:srgbClr val="0D0D0D"/>
                </a:solidFill>
                <a:effectLst/>
                <a:latin typeface="Söhne"/>
              </a:rPr>
              <a:t> Understanding virtualization technologies that underpin cloud services, such as virtual machines and containers.</a:t>
            </a:r>
          </a:p>
          <a:p>
            <a:pPr algn="l">
              <a:buFont typeface="+mj-lt"/>
              <a:buAutoNum type="arabicPeriod"/>
            </a:pPr>
            <a:r>
              <a:rPr lang="en-US" sz="2600" b="1" i="0" dirty="0">
                <a:solidFill>
                  <a:srgbClr val="0D0D0D"/>
                </a:solidFill>
                <a:effectLst/>
                <a:latin typeface="Söhne"/>
              </a:rPr>
              <a:t>Networking:</a:t>
            </a:r>
            <a:r>
              <a:rPr lang="en-US" sz="2600" b="0" i="0" dirty="0">
                <a:solidFill>
                  <a:srgbClr val="0D0D0D"/>
                </a:solidFill>
                <a:effectLst/>
                <a:latin typeface="Söhne"/>
              </a:rPr>
              <a:t> Acquiring knowledge of cloud networking concepts, including virtual private clouds (VPCs), content delivery networks (CDNs), and network security groups.</a:t>
            </a:r>
          </a:p>
          <a:p>
            <a:pPr algn="l">
              <a:buFont typeface="+mj-lt"/>
              <a:buAutoNum type="arabicPeriod"/>
            </a:pPr>
            <a:r>
              <a:rPr lang="en-US" sz="2600" b="1" i="0" dirty="0">
                <a:solidFill>
                  <a:srgbClr val="0D0D0D"/>
                </a:solidFill>
                <a:effectLst/>
                <a:latin typeface="Söhne"/>
              </a:rPr>
              <a:t>Security:</a:t>
            </a:r>
            <a:r>
              <a:rPr lang="en-US" sz="2600" b="0" i="0" dirty="0">
                <a:solidFill>
                  <a:srgbClr val="0D0D0D"/>
                </a:solidFill>
                <a:effectLst/>
                <a:latin typeface="Söhne"/>
              </a:rPr>
              <a:t> Learning about cloud security best practices, including identity and access management (IAM), encryption, and compliance with industry regulations.</a:t>
            </a:r>
          </a:p>
          <a:p>
            <a:pPr algn="l">
              <a:buFont typeface="+mj-lt"/>
              <a:buAutoNum type="arabicPeriod"/>
            </a:pPr>
            <a:r>
              <a:rPr lang="en-US" sz="2600" b="1" i="0" dirty="0">
                <a:solidFill>
                  <a:srgbClr val="0D0D0D"/>
                </a:solidFill>
                <a:effectLst/>
                <a:latin typeface="Söhne"/>
              </a:rPr>
              <a:t>DevOps:</a:t>
            </a:r>
            <a:r>
              <a:rPr lang="en-US" sz="2600" b="0" i="0" dirty="0">
                <a:solidFill>
                  <a:srgbClr val="0D0D0D"/>
                </a:solidFill>
                <a:effectLst/>
                <a:latin typeface="Söhne"/>
              </a:rPr>
              <a:t> Gaining skills in DevOps practices such as continuous integration and continuous deployment (CI/CD), infrastructure as code (IaC), and automation tools like Ansible, Terraform, and Jenkins.</a:t>
            </a:r>
          </a:p>
          <a:p>
            <a:pPr algn="l">
              <a:buFont typeface="+mj-lt"/>
              <a:buAutoNum type="arabicPeriod"/>
            </a:pPr>
            <a:r>
              <a:rPr lang="en-US" sz="2600" b="1" i="0" dirty="0">
                <a:solidFill>
                  <a:srgbClr val="0D0D0D"/>
                </a:solidFill>
                <a:effectLst/>
                <a:latin typeface="Söhne"/>
              </a:rPr>
              <a:t>Data Management:</a:t>
            </a:r>
            <a:r>
              <a:rPr lang="en-US" sz="2600" b="0" i="0" dirty="0">
                <a:solidFill>
                  <a:srgbClr val="0D0D0D"/>
                </a:solidFill>
                <a:effectLst/>
                <a:latin typeface="Söhne"/>
              </a:rPr>
              <a:t> Understanding how to store, manage, and analyze data in the cloud using services like databases, data lakes, and big data analytics platforms.</a:t>
            </a:r>
          </a:p>
          <a:p>
            <a:r>
              <a:rPr lang="en-US" sz="2600" b="1" i="0" dirty="0">
                <a:solidFill>
                  <a:srgbClr val="0D0D0D"/>
                </a:solidFill>
                <a:effectLst/>
                <a:latin typeface="Söhne"/>
              </a:rPr>
              <a:t>Monitoring and Management:</a:t>
            </a:r>
            <a:r>
              <a:rPr lang="en-US" sz="2600" b="0" i="0" dirty="0">
                <a:solidFill>
                  <a:srgbClr val="0D0D0D"/>
                </a:solidFill>
                <a:effectLst/>
                <a:latin typeface="Söhne"/>
              </a:rPr>
              <a:t> Learning how to monitor and manage cloud resources and applications using tools like AWS CloudWatch, Azure Monitor, or Google Cloud Operations Suite</a:t>
            </a:r>
            <a:r>
              <a:rPr lang="en-US" b="0" i="0" dirty="0">
                <a:solidFill>
                  <a:srgbClr val="0D0D0D"/>
                </a:solidFill>
                <a:effectLst/>
                <a:latin typeface="Söhne"/>
              </a:rPr>
              <a:t>.</a:t>
            </a:r>
            <a:endParaRPr lang="en-US" dirty="0"/>
          </a:p>
        </p:txBody>
      </p:sp>
    </p:spTree>
    <p:extLst>
      <p:ext uri="{BB962C8B-B14F-4D97-AF65-F5344CB8AC3E}">
        <p14:creationId xmlns:p14="http://schemas.microsoft.com/office/powerpoint/2010/main" val="436565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3DF84-0E95-2679-7CAA-FAA41D53B636}"/>
              </a:ext>
            </a:extLst>
          </p:cNvPr>
          <p:cNvSpPr>
            <a:spLocks noGrp="1"/>
          </p:cNvSpPr>
          <p:nvPr>
            <p:ph type="title"/>
          </p:nvPr>
        </p:nvSpPr>
        <p:spPr/>
        <p:txBody>
          <a:bodyPr/>
          <a:lstStyle/>
          <a:p>
            <a:pPr algn="ctr"/>
            <a:r>
              <a:rPr lang="en-US" dirty="0"/>
              <a:t>Conclusion </a:t>
            </a:r>
          </a:p>
        </p:txBody>
      </p:sp>
      <p:sp>
        <p:nvSpPr>
          <p:cNvPr id="3" name="Content Placeholder 2">
            <a:extLst>
              <a:ext uri="{FF2B5EF4-FFF2-40B4-BE49-F238E27FC236}">
                <a16:creationId xmlns:a16="http://schemas.microsoft.com/office/drawing/2014/main" id="{3151A7A4-7DE0-F048-4F90-C39E0F66D531}"/>
              </a:ext>
            </a:extLst>
          </p:cNvPr>
          <p:cNvSpPr>
            <a:spLocks noGrp="1"/>
          </p:cNvSpPr>
          <p:nvPr>
            <p:ph idx="1"/>
          </p:nvPr>
        </p:nvSpPr>
        <p:spPr/>
        <p:txBody>
          <a:bodyPr>
            <a:normAutofit/>
          </a:bodyPr>
          <a:lstStyle/>
          <a:p>
            <a:r>
              <a:rPr lang="en-US" dirty="0"/>
              <a:t>This project offers a dual advantage of skill development and career advancement. It provides a deep dive into cloud technologies, equipping you with the knowledge to design, implement, and manage cloud solutions effectively. You'll gain practical skills in areas such as virtualization, networking, and security, which are essential for deploying and maintaining cloud infrastructures. The hands-on experience gained through labs and projects further enhances your ability to apply theoretical concepts in real-world scenarios, making you proficient in cloud computing.</a:t>
            </a:r>
          </a:p>
          <a:p>
            <a:endParaRPr lang="en-US" dirty="0"/>
          </a:p>
          <a:p>
            <a:endParaRPr lang="en-US" dirty="0"/>
          </a:p>
        </p:txBody>
      </p:sp>
    </p:spTree>
    <p:extLst>
      <p:ext uri="{BB962C8B-B14F-4D97-AF65-F5344CB8AC3E}">
        <p14:creationId xmlns:p14="http://schemas.microsoft.com/office/powerpoint/2010/main" val="1412983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609600" y="762000"/>
            <a:ext cx="3486150" cy="45720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en-US" sz="3200" dirty="0">
                <a:solidFill>
                  <a:schemeClr val="dk1"/>
                </a:solidFill>
                <a:ea typeface="+mn-ea"/>
                <a:cs typeface="+mn-cs"/>
              </a:rPr>
              <a:t>Resources </a:t>
            </a:r>
          </a:p>
        </p:txBody>
      </p:sp>
      <p:sp>
        <p:nvSpPr>
          <p:cNvPr id="2" name="Date Placeholder 1">
            <a:extLst>
              <a:ext uri="{FF2B5EF4-FFF2-40B4-BE49-F238E27FC236}">
                <a16:creationId xmlns:a16="http://schemas.microsoft.com/office/drawing/2014/main" id="{ECB2F283-B2D9-8F26-7C57-B5822C185EC3}"/>
              </a:ext>
            </a:extLst>
          </p:cNvPr>
          <p:cNvSpPr>
            <a:spLocks noGrp="1"/>
          </p:cNvSpPr>
          <p:nvPr>
            <p:ph type="dt" sz="half" idx="10"/>
          </p:nvPr>
        </p:nvSpPr>
        <p:spPr/>
        <p:txBody>
          <a:bodyPr/>
          <a:lstStyle/>
          <a:p>
            <a:fld id="{DF43587B-007E-4FA4-BA33-DFBF320C7558}" type="datetime1">
              <a:rPr lang="en-US" smtClean="0"/>
              <a:t>2/19/2024</a:t>
            </a:fld>
            <a:endParaRPr lang="en-US"/>
          </a:p>
        </p:txBody>
      </p:sp>
      <p:sp>
        <p:nvSpPr>
          <p:cNvPr id="4" name="Slide Number Placeholder 3">
            <a:extLst>
              <a:ext uri="{FF2B5EF4-FFF2-40B4-BE49-F238E27FC236}">
                <a16:creationId xmlns:a16="http://schemas.microsoft.com/office/drawing/2014/main" id="{9B7264EE-380F-CC65-9818-D3E29BFF0251}"/>
              </a:ext>
            </a:extLst>
          </p:cNvPr>
          <p:cNvSpPr>
            <a:spLocks noGrp="1"/>
          </p:cNvSpPr>
          <p:nvPr>
            <p:ph type="sldNum" sz="quarter" idx="12"/>
          </p:nvPr>
        </p:nvSpPr>
        <p:spPr/>
        <p:txBody>
          <a:bodyPr/>
          <a:lstStyle/>
          <a:p>
            <a:fld id="{89447F04-5B4A-4B3A-B7B2-0498BAC8F13C}" type="slidenum">
              <a:rPr lang="en-US" smtClean="0"/>
              <a:pPr/>
              <a:t>36</a:t>
            </a:fld>
            <a:endParaRPr lang="en-US"/>
          </a:p>
        </p:txBody>
      </p:sp>
      <p:sp>
        <p:nvSpPr>
          <p:cNvPr id="5" name="TextBox 4">
            <a:extLst>
              <a:ext uri="{FF2B5EF4-FFF2-40B4-BE49-F238E27FC236}">
                <a16:creationId xmlns:a16="http://schemas.microsoft.com/office/drawing/2014/main" id="{729892F9-658A-10F7-DB46-24E8C4B7B4F6}"/>
              </a:ext>
            </a:extLst>
          </p:cNvPr>
          <p:cNvSpPr txBox="1"/>
          <p:nvPr/>
        </p:nvSpPr>
        <p:spPr>
          <a:xfrm>
            <a:off x="1447799" y="1530795"/>
            <a:ext cx="9801225" cy="2862322"/>
          </a:xfrm>
          <a:prstGeom prst="rect">
            <a:avLst/>
          </a:prstGeom>
          <a:noFill/>
        </p:spPr>
        <p:txBody>
          <a:bodyPr wrap="square">
            <a:spAutoFit/>
          </a:bodyPr>
          <a:lstStyle/>
          <a:p>
            <a:pPr marL="0" indent="0">
              <a:buNone/>
            </a:pPr>
            <a:r>
              <a:rPr lang="en-US" sz="1800" dirty="0">
                <a:hlinkClick r:id="rId2"/>
              </a:rPr>
              <a:t>https://portal.azure.com/#@mydevryedu.onmicrosoft.com/resource/subscriptions/ec961904-3c54-424a-a91c-8528ac98bf47/resourceGroups/NETW211-RG-SA6423/providers/Microsoft.Compute/virtualMachines/NETW211-VM-SA/overview</a:t>
            </a:r>
            <a:endParaRPr lang="en-US" sz="1800" dirty="0"/>
          </a:p>
          <a:p>
            <a:r>
              <a:rPr lang="en-US" dirty="0">
                <a:hlinkClick r:id="rId3"/>
              </a:rPr>
              <a:t>https://portal.azure.com/#home</a:t>
            </a:r>
            <a:endParaRPr lang="en-US" dirty="0"/>
          </a:p>
          <a:p>
            <a:r>
              <a:rPr lang="en-US" dirty="0"/>
              <a:t>DeVry NETW211(2024) Live session week2-week6 https://devry.engageli.com/devry/current/?R=NETW211%2812f05%29&amp;username=solomonawuku%40gmail.com</a:t>
            </a:r>
          </a:p>
          <a:p>
            <a:pPr marL="0" indent="0">
              <a:buNone/>
            </a:pPr>
            <a:r>
              <a:rPr lang="en-US" sz="1800" dirty="0"/>
              <a:t>CompTIA Cloud+  Guide to Cloud Computing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4060626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661DC9-4192-81C7-F1BD-3E35CF4FC20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Thank You</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593BF2A-0DF4-D6A0-E839-86BA1A30ADDE}"/>
              </a:ext>
            </a:extLst>
          </p:cNvPr>
          <p:cNvSpPr>
            <a:spLocks noGrp="1"/>
          </p:cNvSpPr>
          <p:nvPr>
            <p:ph type="body" sz="half" idx="2"/>
          </p:nvPr>
        </p:nvSpPr>
        <p:spPr>
          <a:xfrm>
            <a:off x="640080" y="5593345"/>
            <a:ext cx="4368602" cy="600222"/>
          </a:xfrm>
        </p:spPr>
        <p:txBody>
          <a:bodyPr vert="horz" lIns="91440" tIns="45720" rIns="91440" bIns="45720" rtlCol="0">
            <a:normAutofit/>
          </a:bodyPr>
          <a:lstStyle/>
          <a:p>
            <a:r>
              <a:rPr lang="en-US" sz="2200" dirty="0"/>
              <a:t>By Solomon Awuku</a:t>
            </a:r>
          </a:p>
        </p:txBody>
      </p:sp>
      <p:pic>
        <p:nvPicPr>
          <p:cNvPr id="8" name="Content Placeholder 7" descr="A cloud computing diagram on a blue background&#10;&#10;Description automatically generated">
            <a:extLst>
              <a:ext uri="{FF2B5EF4-FFF2-40B4-BE49-F238E27FC236}">
                <a16:creationId xmlns:a16="http://schemas.microsoft.com/office/drawing/2014/main" id="{2441DE86-122C-72E0-3969-3F74DBD6EB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016"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8726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5579ED-0326-42B3-94B8-598970853894}"/>
              </a:ext>
            </a:extLst>
          </p:cNvPr>
          <p:cNvSpPr>
            <a:spLocks noGrp="1"/>
          </p:cNvSpPr>
          <p:nvPr>
            <p:ph type="ctrTitle"/>
          </p:nvPr>
        </p:nvSpPr>
        <p:spPr/>
        <p:txBody>
          <a:bodyPr/>
          <a:lstStyle/>
          <a:p>
            <a:r>
              <a:rPr lang="en-US" sz="6000" dirty="0"/>
              <a:t>Virtual Machine (VM) Instances</a:t>
            </a:r>
            <a:endParaRPr lang="en-US" dirty="0"/>
          </a:p>
        </p:txBody>
      </p:sp>
      <p:sp>
        <p:nvSpPr>
          <p:cNvPr id="6" name="Subtitle 5">
            <a:extLst>
              <a:ext uri="{FF2B5EF4-FFF2-40B4-BE49-F238E27FC236}">
                <a16:creationId xmlns:a16="http://schemas.microsoft.com/office/drawing/2014/main" id="{6393BA39-53D8-F273-1FBA-3479EFF9CF37}"/>
              </a:ext>
            </a:extLst>
          </p:cNvPr>
          <p:cNvSpPr>
            <a:spLocks noGrp="1"/>
          </p:cNvSpPr>
          <p:nvPr>
            <p:ph type="subTitle" idx="1"/>
          </p:nvPr>
        </p:nvSpPr>
        <p:spPr/>
        <p:txBody>
          <a:bodyPr/>
          <a:lstStyle/>
          <a:p>
            <a:r>
              <a:rPr lang="en-US" dirty="0"/>
              <a:t>In this part of the project we will deploy, connect and delete virtual machine instances in Microsoft Azure</a:t>
            </a:r>
          </a:p>
        </p:txBody>
      </p:sp>
    </p:spTree>
    <p:extLst>
      <p:ext uri="{BB962C8B-B14F-4D97-AF65-F5344CB8AC3E}">
        <p14:creationId xmlns:p14="http://schemas.microsoft.com/office/powerpoint/2010/main" val="2153167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2438400" y="152400"/>
            <a:ext cx="6248400"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a VM in Azure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5</a:t>
            </a:fld>
            <a:endParaRPr lang="en-US" dirty="0"/>
          </a:p>
        </p:txBody>
      </p:sp>
      <p:pic>
        <p:nvPicPr>
          <p:cNvPr id="13" name="Picture 12">
            <a:extLst>
              <a:ext uri="{FF2B5EF4-FFF2-40B4-BE49-F238E27FC236}">
                <a16:creationId xmlns:a16="http://schemas.microsoft.com/office/drawing/2014/main" id="{AD615374-886B-34B1-ADE5-147007DB7A9A}"/>
              </a:ext>
            </a:extLst>
          </p:cNvPr>
          <p:cNvPicPr>
            <a:picLocks noChangeAspect="1"/>
          </p:cNvPicPr>
          <p:nvPr/>
        </p:nvPicPr>
        <p:blipFill>
          <a:blip r:embed="rId2"/>
          <a:stretch>
            <a:fillRect/>
          </a:stretch>
        </p:blipFill>
        <p:spPr>
          <a:xfrm>
            <a:off x="0" y="760326"/>
            <a:ext cx="12192000" cy="53373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991FB76-A51C-B72C-FEC4-56425758E0E0}"/>
              </a:ext>
            </a:extLst>
          </p:cNvPr>
          <p:cNvSpPr>
            <a:spLocks noGrp="1"/>
          </p:cNvSpPr>
          <p:nvPr>
            <p:ph type="dt" sz="half" idx="10"/>
          </p:nvPr>
        </p:nvSpPr>
        <p:spPr/>
        <p:txBody>
          <a:bodyPr/>
          <a:lstStyle/>
          <a:p>
            <a:fld id="{FF497DB0-F323-4535-9F3B-4947BB48F7B0}" type="datetime1">
              <a:rPr lang="en-US" smtClean="0"/>
              <a:t>2/19/2024</a:t>
            </a:fld>
            <a:endParaRPr lang="en-US"/>
          </a:p>
        </p:txBody>
      </p:sp>
      <p:sp>
        <p:nvSpPr>
          <p:cNvPr id="6" name="Slide Number Placeholder 5">
            <a:extLst>
              <a:ext uri="{FF2B5EF4-FFF2-40B4-BE49-F238E27FC236}">
                <a16:creationId xmlns:a16="http://schemas.microsoft.com/office/drawing/2014/main" id="{A9C9A1E9-1E63-9BC9-3685-5E8C7876B182}"/>
              </a:ext>
            </a:extLst>
          </p:cNvPr>
          <p:cNvSpPr>
            <a:spLocks noGrp="1"/>
          </p:cNvSpPr>
          <p:nvPr>
            <p:ph type="sldNum" sz="quarter" idx="12"/>
          </p:nvPr>
        </p:nvSpPr>
        <p:spPr/>
        <p:txBody>
          <a:bodyPr/>
          <a:lstStyle/>
          <a:p>
            <a:fld id="{89447F04-5B4A-4B3A-B7B2-0498BAC8F13C}" type="slidenum">
              <a:rPr lang="en-US" smtClean="0"/>
              <a:pPr/>
              <a:t>6</a:t>
            </a:fld>
            <a:endParaRPr lang="en-US"/>
          </a:p>
        </p:txBody>
      </p:sp>
      <p:sp>
        <p:nvSpPr>
          <p:cNvPr id="8" name="Title 1">
            <a:extLst>
              <a:ext uri="{FF2B5EF4-FFF2-40B4-BE49-F238E27FC236}">
                <a16:creationId xmlns:a16="http://schemas.microsoft.com/office/drawing/2014/main" id="{CC0F7262-9814-82E3-E0F4-C9FCC90FB043}"/>
              </a:ext>
            </a:extLst>
          </p:cNvPr>
          <p:cNvSpPr txBox="1">
            <a:spLocks noGrp="1"/>
          </p:cNvSpPr>
          <p:nvPr>
            <p:ph type="title"/>
          </p:nvPr>
        </p:nvSpPr>
        <p:spPr>
          <a:xfrm>
            <a:off x="685800" y="228600"/>
            <a:ext cx="10972800" cy="1020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a VM in Azure</a:t>
            </a:r>
          </a:p>
        </p:txBody>
      </p:sp>
      <p:pic>
        <p:nvPicPr>
          <p:cNvPr id="10" name="Picture 9">
            <a:extLst>
              <a:ext uri="{FF2B5EF4-FFF2-40B4-BE49-F238E27FC236}">
                <a16:creationId xmlns:a16="http://schemas.microsoft.com/office/drawing/2014/main" id="{3664AB0A-92BA-0069-2C7D-BF6F32966008}"/>
              </a:ext>
            </a:extLst>
          </p:cNvPr>
          <p:cNvPicPr>
            <a:picLocks noChangeAspect="1"/>
          </p:cNvPicPr>
          <p:nvPr/>
        </p:nvPicPr>
        <p:blipFill>
          <a:blip r:embed="rId2"/>
          <a:stretch>
            <a:fillRect/>
          </a:stretch>
        </p:blipFill>
        <p:spPr>
          <a:xfrm>
            <a:off x="0" y="1143000"/>
            <a:ext cx="12192000" cy="5346272"/>
          </a:xfrm>
          <a:prstGeom prst="rect">
            <a:avLst/>
          </a:prstGeom>
        </p:spPr>
      </p:pic>
    </p:spTree>
    <p:extLst>
      <p:ext uri="{BB962C8B-B14F-4D97-AF65-F5344CB8AC3E}">
        <p14:creationId xmlns:p14="http://schemas.microsoft.com/office/powerpoint/2010/main" val="267193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570DED-E942-4274-A5C5-61D0403EDC64}"/>
              </a:ext>
            </a:extLst>
          </p:cNvPr>
          <p:cNvSpPr txBox="1">
            <a:spLocks/>
          </p:cNvSpPr>
          <p:nvPr/>
        </p:nvSpPr>
        <p:spPr>
          <a:xfrm>
            <a:off x="3276600" y="29980"/>
            <a:ext cx="5334000"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Connecting to the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2/19/2024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7</a:t>
            </a:fld>
            <a:endParaRPr lang="en-US"/>
          </a:p>
        </p:txBody>
      </p:sp>
      <p:pic>
        <p:nvPicPr>
          <p:cNvPr id="9" name="Picture 8">
            <a:extLst>
              <a:ext uri="{FF2B5EF4-FFF2-40B4-BE49-F238E27FC236}">
                <a16:creationId xmlns:a16="http://schemas.microsoft.com/office/drawing/2014/main" id="{7F734795-A844-6F43-02B3-9B6906AF9E82}"/>
              </a:ext>
            </a:extLst>
          </p:cNvPr>
          <p:cNvPicPr>
            <a:picLocks noChangeAspect="1"/>
          </p:cNvPicPr>
          <p:nvPr/>
        </p:nvPicPr>
        <p:blipFill>
          <a:blip r:embed="rId2"/>
          <a:stretch>
            <a:fillRect/>
          </a:stretch>
        </p:blipFill>
        <p:spPr>
          <a:xfrm>
            <a:off x="990600" y="594947"/>
            <a:ext cx="10382997" cy="6263053"/>
          </a:xfrm>
          <a:prstGeom prst="rect">
            <a:avLst/>
          </a:prstGeom>
        </p:spPr>
      </p:pic>
    </p:spTree>
    <p:extLst>
      <p:ext uri="{BB962C8B-B14F-4D97-AF65-F5344CB8AC3E}">
        <p14:creationId xmlns:p14="http://schemas.microsoft.com/office/powerpoint/2010/main" val="2991459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570DED-E942-4274-A5C5-61D0403EDC64}"/>
              </a:ext>
            </a:extLst>
          </p:cNvPr>
          <p:cNvSpPr txBox="1">
            <a:spLocks/>
          </p:cNvSpPr>
          <p:nvPr/>
        </p:nvSpPr>
        <p:spPr>
          <a:xfrm>
            <a:off x="1066800" y="152400"/>
            <a:ext cx="776732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Deleting the VM</a:t>
            </a:r>
          </a:p>
        </p:txBody>
      </p:sp>
      <p:sp>
        <p:nvSpPr>
          <p:cNvPr id="2" name="Date Placeholder 1">
            <a:extLst>
              <a:ext uri="{FF2B5EF4-FFF2-40B4-BE49-F238E27FC236}">
                <a16:creationId xmlns:a16="http://schemas.microsoft.com/office/drawing/2014/main" id="{C909E1C7-1F56-5199-D7CE-663A95C0FE90}"/>
              </a:ext>
            </a:extLst>
          </p:cNvPr>
          <p:cNvSpPr>
            <a:spLocks noGrp="1"/>
          </p:cNvSpPr>
          <p:nvPr>
            <p:ph type="dt" sz="half" idx="10"/>
          </p:nvPr>
        </p:nvSpPr>
        <p:spPr/>
        <p:txBody>
          <a:bodyPr/>
          <a:lstStyle/>
          <a:p>
            <a:fld id="{C90C49E1-55E0-414A-94DA-2932FDFA5CC7}" type="datetime1">
              <a:rPr lang="en-US" smtClean="0"/>
              <a:t>2/19/2024</a:t>
            </a:fld>
            <a:endParaRPr lang="en-US"/>
          </a:p>
        </p:txBody>
      </p:sp>
      <p:sp>
        <p:nvSpPr>
          <p:cNvPr id="7" name="Slide Number Placeholder 6">
            <a:extLst>
              <a:ext uri="{FF2B5EF4-FFF2-40B4-BE49-F238E27FC236}">
                <a16:creationId xmlns:a16="http://schemas.microsoft.com/office/drawing/2014/main" id="{35ADFFBE-B9F7-91B6-ACA5-82783B921270}"/>
              </a:ext>
            </a:extLst>
          </p:cNvPr>
          <p:cNvSpPr>
            <a:spLocks noGrp="1"/>
          </p:cNvSpPr>
          <p:nvPr>
            <p:ph type="sldNum" sz="quarter" idx="12"/>
          </p:nvPr>
        </p:nvSpPr>
        <p:spPr/>
        <p:txBody>
          <a:bodyPr/>
          <a:lstStyle/>
          <a:p>
            <a:fld id="{89447F04-5B4A-4B3A-B7B2-0498BAC8F13C}" type="slidenum">
              <a:rPr lang="en-US" smtClean="0"/>
              <a:pPr/>
              <a:t>8</a:t>
            </a:fld>
            <a:endParaRPr lang="en-US"/>
          </a:p>
        </p:txBody>
      </p:sp>
      <p:pic>
        <p:nvPicPr>
          <p:cNvPr id="9" name="Picture 8">
            <a:extLst>
              <a:ext uri="{FF2B5EF4-FFF2-40B4-BE49-F238E27FC236}">
                <a16:creationId xmlns:a16="http://schemas.microsoft.com/office/drawing/2014/main" id="{3C381B7B-93CD-BA32-D301-E4C43AFF578F}"/>
              </a:ext>
            </a:extLst>
          </p:cNvPr>
          <p:cNvPicPr>
            <a:picLocks noChangeAspect="1"/>
          </p:cNvPicPr>
          <p:nvPr/>
        </p:nvPicPr>
        <p:blipFill>
          <a:blip r:embed="rId2"/>
          <a:stretch>
            <a:fillRect/>
          </a:stretch>
        </p:blipFill>
        <p:spPr>
          <a:xfrm>
            <a:off x="0" y="990600"/>
            <a:ext cx="12192000" cy="5721136"/>
          </a:xfrm>
          <a:prstGeom prst="rect">
            <a:avLst/>
          </a:prstGeom>
        </p:spPr>
      </p:pic>
    </p:spTree>
    <p:extLst>
      <p:ext uri="{BB962C8B-B14F-4D97-AF65-F5344CB8AC3E}">
        <p14:creationId xmlns:p14="http://schemas.microsoft.com/office/powerpoint/2010/main" val="2974324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4684F2-4427-153C-E700-C828844B8319}"/>
              </a:ext>
            </a:extLst>
          </p:cNvPr>
          <p:cNvSpPr>
            <a:spLocks noGrp="1"/>
          </p:cNvSpPr>
          <p:nvPr>
            <p:ph type="ctrTitle"/>
          </p:nvPr>
        </p:nvSpPr>
        <p:spPr/>
        <p:txBody>
          <a:bodyPr/>
          <a:lstStyle/>
          <a:p>
            <a:r>
              <a:rPr lang="en-US" sz="6000" dirty="0"/>
              <a:t>Azure VNet and Subnets</a:t>
            </a:r>
            <a:endParaRPr lang="en-US" dirty="0"/>
          </a:p>
        </p:txBody>
      </p:sp>
      <p:sp>
        <p:nvSpPr>
          <p:cNvPr id="5" name="Subtitle 4">
            <a:extLst>
              <a:ext uri="{FF2B5EF4-FFF2-40B4-BE49-F238E27FC236}">
                <a16:creationId xmlns:a16="http://schemas.microsoft.com/office/drawing/2014/main" id="{70756D50-9959-6275-A6DE-CF3B171FE54C}"/>
              </a:ext>
            </a:extLst>
          </p:cNvPr>
          <p:cNvSpPr>
            <a:spLocks noGrp="1"/>
          </p:cNvSpPr>
          <p:nvPr>
            <p:ph type="subTitle" idx="1"/>
          </p:nvPr>
        </p:nvSpPr>
        <p:spPr/>
        <p:txBody>
          <a:bodyPr/>
          <a:lstStyle/>
          <a:p>
            <a:r>
              <a:rPr lang="en-US" sz="2400" kern="100" dirty="0">
                <a:effectLst/>
                <a:latin typeface="Calibri" panose="020F0502020204030204" pitchFamily="34" charset="0"/>
                <a:ea typeface="Times New Roman" panose="02020603050405020304" pitchFamily="18" charset="0"/>
                <a:cs typeface="Times New Roman" panose="02020603050405020304" pitchFamily="18" charset="0"/>
              </a:rPr>
              <a:t>In this project, we will demonstrate how to create a virtual network in Azure and set up two subnets, subnet0 and subnet1. We will also deploy virtual machines within these subnets to showcase the practical implementation of a multi-subnet environment in Azure.</a:t>
            </a:r>
            <a:endParaRPr lang="en-US" dirty="0"/>
          </a:p>
        </p:txBody>
      </p:sp>
    </p:spTree>
    <p:extLst>
      <p:ext uri="{BB962C8B-B14F-4D97-AF65-F5344CB8AC3E}">
        <p14:creationId xmlns:p14="http://schemas.microsoft.com/office/powerpoint/2010/main" val="727043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81E0089842D04D9DBE29A370C66E66" ma:contentTypeVersion="8" ma:contentTypeDescription="Create a new document." ma:contentTypeScope="" ma:versionID="b6f6361b8a3e8b266c219efe3552faa0">
  <xsd:schema xmlns:xsd="http://www.w3.org/2001/XMLSchema" xmlns:xs="http://www.w3.org/2001/XMLSchema" xmlns:p="http://schemas.microsoft.com/office/2006/metadata/properties" xmlns:ns3="608f28cd-46c9-416b-a1f2-c3af6a43df0e" xmlns:ns4="91aa066f-51a9-453a-9885-cb1ca1a6e538" targetNamespace="http://schemas.microsoft.com/office/2006/metadata/properties" ma:root="true" ma:fieldsID="4e9b45cd243c4303bcae2313adea231b" ns3:_="" ns4:_="">
    <xsd:import namespace="608f28cd-46c9-416b-a1f2-c3af6a43df0e"/>
    <xsd:import namespace="91aa066f-51a9-453a-9885-cb1ca1a6e53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f28cd-46c9-416b-a1f2-c3af6a43df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aa066f-51a9-453a-9885-cb1ca1a6e5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08f28cd-46c9-416b-a1f2-c3af6a43df0e" xsi:nil="true"/>
  </documentManagement>
</p:properties>
</file>

<file path=customXml/itemProps1.xml><?xml version="1.0" encoding="utf-8"?>
<ds:datastoreItem xmlns:ds="http://schemas.openxmlformats.org/officeDocument/2006/customXml" ds:itemID="{8457DE4D-4693-48AA-BB49-2063675406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f28cd-46c9-416b-a1f2-c3af6a43df0e"/>
    <ds:schemaRef ds:uri="91aa066f-51a9-453a-9885-cb1ca1a6e5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AB2233-7C0C-4483-A88B-9FDC8F89E36A}">
  <ds:schemaRefs>
    <ds:schemaRef ds:uri="http://schemas.microsoft.com/sharepoint/v3/contenttype/forms"/>
  </ds:schemaRefs>
</ds:datastoreItem>
</file>

<file path=customXml/itemProps3.xml><?xml version="1.0" encoding="utf-8"?>
<ds:datastoreItem xmlns:ds="http://schemas.openxmlformats.org/officeDocument/2006/customXml" ds:itemID="{785DD3DB-16EA-4DE7-8935-3D8197214C2A}">
  <ds:schemaRefs>
    <ds:schemaRef ds:uri="91aa066f-51a9-453a-9885-cb1ca1a6e538"/>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www.w3.org/XML/1998/namespace"/>
    <ds:schemaRef ds:uri="http://purl.org/dc/elements/1.1/"/>
    <ds:schemaRef ds:uri="http://purl.org/dc/dcmitype/"/>
    <ds:schemaRef ds:uri="608f28cd-46c9-416b-a1f2-c3af6a43df0e"/>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otalTime>83</TotalTime>
  <Words>1339</Words>
  <Application>Microsoft Office PowerPoint</Application>
  <PresentationFormat>Widescreen</PresentationFormat>
  <Paragraphs>141</Paragraphs>
  <Slides>37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Aptos</vt:lpstr>
      <vt:lpstr>Aptos Display</vt:lpstr>
      <vt:lpstr>Arial</vt:lpstr>
      <vt:lpstr>Calibri</vt:lpstr>
      <vt:lpstr>Segoe UI</vt:lpstr>
      <vt:lpstr>Söhne</vt:lpstr>
      <vt:lpstr>Source Sans Pro</vt:lpstr>
      <vt:lpstr>Office Theme</vt:lpstr>
      <vt:lpstr>NETW211 FUNDAMENTALS FOR CLOUD COMPUTING</vt:lpstr>
      <vt:lpstr>PowerPoint Presentation</vt:lpstr>
      <vt:lpstr>PROJECT PREPARATON</vt:lpstr>
      <vt:lpstr>Virtual Machine (VM) Instances</vt:lpstr>
      <vt:lpstr>PowerPoint Presentation</vt:lpstr>
      <vt:lpstr>Deploying a VM in Azure</vt:lpstr>
      <vt:lpstr>PowerPoint Presentation</vt:lpstr>
      <vt:lpstr>PowerPoint Presentation</vt:lpstr>
      <vt:lpstr>Azure VNet and Subnets</vt:lpstr>
      <vt:lpstr>PowerPoint Presentation</vt:lpstr>
      <vt:lpstr>PowerPoint Presentation</vt:lpstr>
      <vt:lpstr>PowerPoint Presentation</vt:lpstr>
      <vt:lpstr>PowerPoint Presentation</vt:lpstr>
      <vt:lpstr>PowerPoint Presentation</vt:lpstr>
      <vt:lpstr>PowerPoint Presentation</vt:lpstr>
      <vt:lpstr>Azure VM Security</vt:lpstr>
      <vt:lpstr>PowerPoint Presentation</vt:lpstr>
      <vt:lpstr>PowerPoint Presentation</vt:lpstr>
      <vt:lpstr>PowerPoint Presentation</vt:lpstr>
      <vt:lpstr>PowerPoint Presentation</vt:lpstr>
      <vt:lpstr>Cloud Storage</vt:lpstr>
      <vt:lpstr>PowerPoint Presentation</vt:lpstr>
      <vt:lpstr>PowerPoint Presentation</vt:lpstr>
      <vt:lpstr>PowerPoint Presentation</vt:lpstr>
      <vt:lpstr>PowerPoint Presentation</vt:lpstr>
      <vt:lpstr>PowerPoint Presentation</vt:lpstr>
      <vt:lpstr>PowerPoint Presentation</vt:lpstr>
      <vt:lpstr>Cloud Monitoring</vt:lpstr>
      <vt:lpstr>PowerPoint Presentation</vt:lpstr>
      <vt:lpstr>PowerPoint Presentation</vt:lpstr>
      <vt:lpstr>PowerPoint Presentation</vt:lpstr>
      <vt:lpstr>PowerPoint Presentation</vt:lpstr>
      <vt:lpstr>Challenge </vt:lpstr>
      <vt:lpstr>Skills Acquired </vt:lpstr>
      <vt:lpstr>Conclusion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Awuku, Solomon</dc:creator>
  <cp:lastModifiedBy>solomon awuku</cp:lastModifiedBy>
  <cp:revision>2</cp:revision>
  <dcterms:created xsi:type="dcterms:W3CDTF">2024-02-19T05:04:13Z</dcterms:created>
  <dcterms:modified xsi:type="dcterms:W3CDTF">2024-02-19T17:11:15Z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0x010100B881E0089842D04D9DBE29A370C66E66</vt:lpwstr>
  </property>
</Properties>
</file>