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2" d="100"/>
          <a:sy n="82"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8/23/2022</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6201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8/23/2022</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19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8/23/2022</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3700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8/23/2022</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4985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8/23/2022</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4931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8/23/2022</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1936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8/23/2022</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3733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8/23/2022</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352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8/23/2022</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446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8/23/2022</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1599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8/23/2022</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911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8/23/2022</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7528455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7">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0" name="Rectangle 19">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01" name="Top Left">
            <a:extLst>
              <a:ext uri="{FF2B5EF4-FFF2-40B4-BE49-F238E27FC236}">
                <a16:creationId xmlns:a16="http://schemas.microsoft.com/office/drawing/2014/main" id="{7092E392-4FB7-4E2D-928D-EFC63D148E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23" name="Freeform: Shape 22">
              <a:extLst>
                <a:ext uri="{FF2B5EF4-FFF2-40B4-BE49-F238E27FC236}">
                  <a16:creationId xmlns:a16="http://schemas.microsoft.com/office/drawing/2014/main" id="{9B57026F-1936-4B50-9E5F-0037B748B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2" name="Freeform: Shape 23">
              <a:extLst>
                <a:ext uri="{FF2B5EF4-FFF2-40B4-BE49-F238E27FC236}">
                  <a16:creationId xmlns:a16="http://schemas.microsoft.com/office/drawing/2014/main" id="{31C2FEB5-C2DC-4FDF-9FE5-407608D6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3" name="Freeform: Shape 24">
              <a:extLst>
                <a:ext uri="{FF2B5EF4-FFF2-40B4-BE49-F238E27FC236}">
                  <a16:creationId xmlns:a16="http://schemas.microsoft.com/office/drawing/2014/main" id="{60B00B9B-BAB1-4074-A3AF-13B08F4E0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4" name="Freeform: Shape 25">
              <a:extLst>
                <a:ext uri="{FF2B5EF4-FFF2-40B4-BE49-F238E27FC236}">
                  <a16:creationId xmlns:a16="http://schemas.microsoft.com/office/drawing/2014/main" id="{0B6DF209-B3F7-4699-802B-4BE211132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C45FFE10-7D64-45F0-B227-92979752A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5" name="Freeform: Shape 27">
              <a:extLst>
                <a:ext uri="{FF2B5EF4-FFF2-40B4-BE49-F238E27FC236}">
                  <a16:creationId xmlns:a16="http://schemas.microsoft.com/office/drawing/2014/main" id="{4395C91B-6EED-4F5B-8873-5E0AA757F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6" name="Freeform: Shape 28">
              <a:extLst>
                <a:ext uri="{FF2B5EF4-FFF2-40B4-BE49-F238E27FC236}">
                  <a16:creationId xmlns:a16="http://schemas.microsoft.com/office/drawing/2014/main" id="{248D099A-D8DD-4FBA-AF53-928CE633C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07" name="Freeform: Shape 29">
              <a:extLst>
                <a:ext uri="{FF2B5EF4-FFF2-40B4-BE49-F238E27FC236}">
                  <a16:creationId xmlns:a16="http://schemas.microsoft.com/office/drawing/2014/main" id="{1F857259-D6C4-41F7-82DC-37816E8AD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AF98A9C3-D6AF-0C8A-25DF-33CFDBD7C836}"/>
              </a:ext>
            </a:extLst>
          </p:cNvPr>
          <p:cNvSpPr>
            <a:spLocks noGrp="1"/>
          </p:cNvSpPr>
          <p:nvPr>
            <p:ph type="ctrTitle"/>
          </p:nvPr>
        </p:nvSpPr>
        <p:spPr>
          <a:xfrm>
            <a:off x="1005654" y="744909"/>
            <a:ext cx="5132388" cy="3155419"/>
          </a:xfrm>
        </p:spPr>
        <p:txBody>
          <a:bodyPr anchor="b">
            <a:normAutofit/>
          </a:bodyPr>
          <a:lstStyle/>
          <a:p>
            <a:pPr algn="l"/>
            <a:r>
              <a:rPr lang="en-US" sz="4800" dirty="0">
                <a:solidFill>
                  <a:schemeClr val="accent1">
                    <a:lumMod val="75000"/>
                  </a:schemeClr>
                </a:solidFill>
              </a:rPr>
              <a:t>CEIS 101 JULY 2022 SESSION PROJECT </a:t>
            </a:r>
          </a:p>
        </p:txBody>
      </p:sp>
      <p:sp>
        <p:nvSpPr>
          <p:cNvPr id="3" name="Subtitle 2">
            <a:extLst>
              <a:ext uri="{FF2B5EF4-FFF2-40B4-BE49-F238E27FC236}">
                <a16:creationId xmlns:a16="http://schemas.microsoft.com/office/drawing/2014/main" id="{979779E6-3FF0-4410-0AAE-D2B609F412C4}"/>
              </a:ext>
            </a:extLst>
          </p:cNvPr>
          <p:cNvSpPr>
            <a:spLocks noGrp="1"/>
          </p:cNvSpPr>
          <p:nvPr>
            <p:ph type="subTitle" idx="1"/>
          </p:nvPr>
        </p:nvSpPr>
        <p:spPr>
          <a:xfrm>
            <a:off x="1012785" y="4074784"/>
            <a:ext cx="5132387" cy="2054306"/>
          </a:xfrm>
        </p:spPr>
        <p:txBody>
          <a:bodyPr anchor="t">
            <a:normAutofit/>
          </a:bodyPr>
          <a:lstStyle/>
          <a:p>
            <a:pPr algn="l"/>
            <a:r>
              <a:rPr lang="en-US" sz="2800" dirty="0">
                <a:solidFill>
                  <a:schemeClr val="accent1">
                    <a:lumMod val="75000"/>
                  </a:schemeClr>
                </a:solidFill>
              </a:rPr>
              <a:t>Building  a  smart home security system using Tinker cad and Arduino Mega 2560  kit</a:t>
            </a:r>
          </a:p>
          <a:p>
            <a:pPr algn="l"/>
            <a:endParaRPr lang="en-US" sz="2200" dirty="0"/>
          </a:p>
        </p:txBody>
      </p:sp>
      <p:pic>
        <p:nvPicPr>
          <p:cNvPr id="4" name="Picture 3" descr="Background pattern&#10;&#10;Description automatically generated">
            <a:extLst>
              <a:ext uri="{FF2B5EF4-FFF2-40B4-BE49-F238E27FC236}">
                <a16:creationId xmlns:a16="http://schemas.microsoft.com/office/drawing/2014/main" id="{DDFEDEDB-C272-7DC6-56DB-323A0B5E4005}"/>
              </a:ext>
            </a:extLst>
          </p:cNvPr>
          <p:cNvPicPr>
            <a:picLocks noChangeAspect="1"/>
          </p:cNvPicPr>
          <p:nvPr/>
        </p:nvPicPr>
        <p:blipFill rotWithShape="1">
          <a:blip r:embed="rId2"/>
          <a:srcRect l="29265" r="3983"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08" name="Bottom Right">
            <a:extLst>
              <a:ext uri="{FF2B5EF4-FFF2-40B4-BE49-F238E27FC236}">
                <a16:creationId xmlns:a16="http://schemas.microsoft.com/office/drawing/2014/main" id="{A7C60A7A-4212-46AC-80A2-DE231DD3D1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09" name="Freeform: Shape 32">
              <a:extLst>
                <a:ext uri="{FF2B5EF4-FFF2-40B4-BE49-F238E27FC236}">
                  <a16:creationId xmlns:a16="http://schemas.microsoft.com/office/drawing/2014/main" id="{7EDA875D-6B8A-4B32-89EB-F4CD6D1FC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10" name="Graphic 157">
              <a:extLst>
                <a:ext uri="{FF2B5EF4-FFF2-40B4-BE49-F238E27FC236}">
                  <a16:creationId xmlns:a16="http://schemas.microsoft.com/office/drawing/2014/main" id="{AA7D7CCE-E90B-483E-AFF7-CF95CABC97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11" name="Freeform: Shape 35">
                <a:extLst>
                  <a:ext uri="{FF2B5EF4-FFF2-40B4-BE49-F238E27FC236}">
                    <a16:creationId xmlns:a16="http://schemas.microsoft.com/office/drawing/2014/main" id="{67F2D919-84B6-4EC4-87F5-BDFF145BB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2" name="Freeform: Shape 36">
                <a:extLst>
                  <a:ext uri="{FF2B5EF4-FFF2-40B4-BE49-F238E27FC236}">
                    <a16:creationId xmlns:a16="http://schemas.microsoft.com/office/drawing/2014/main" id="{65C8244C-685B-42CF-B028-C7ADE067C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3" name="Freeform: Shape 37">
                <a:extLst>
                  <a:ext uri="{FF2B5EF4-FFF2-40B4-BE49-F238E27FC236}">
                    <a16:creationId xmlns:a16="http://schemas.microsoft.com/office/drawing/2014/main" id="{0420B7EF-9249-4974-A978-AAD55C81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4" name="Freeform: Shape 38">
                <a:extLst>
                  <a:ext uri="{FF2B5EF4-FFF2-40B4-BE49-F238E27FC236}">
                    <a16:creationId xmlns:a16="http://schemas.microsoft.com/office/drawing/2014/main" id="{05BD8B59-E1C0-4320-BFC1-66D139E80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5" name="Freeform: Shape 39">
                <a:extLst>
                  <a:ext uri="{FF2B5EF4-FFF2-40B4-BE49-F238E27FC236}">
                    <a16:creationId xmlns:a16="http://schemas.microsoft.com/office/drawing/2014/main" id="{A983471C-A7FE-4ED8-BE9B-601CEC61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6" name="Freeform: Shape 40">
                <a:extLst>
                  <a:ext uri="{FF2B5EF4-FFF2-40B4-BE49-F238E27FC236}">
                    <a16:creationId xmlns:a16="http://schemas.microsoft.com/office/drawing/2014/main" id="{E8B842F2-803D-4F74-BBF6-6965BC0F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7" name="Freeform: Shape 41">
                <a:extLst>
                  <a:ext uri="{FF2B5EF4-FFF2-40B4-BE49-F238E27FC236}">
                    <a16:creationId xmlns:a16="http://schemas.microsoft.com/office/drawing/2014/main" id="{94ECDF1E-AE5F-46C4-A134-C28C6D6B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18" name="Freeform: Shape 34">
              <a:extLst>
                <a:ext uri="{FF2B5EF4-FFF2-40B4-BE49-F238E27FC236}">
                  <a16:creationId xmlns:a16="http://schemas.microsoft.com/office/drawing/2014/main" id="{C0E491A0-7D49-4A1F-B2DB-C94F56329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9"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15507" y="3369564"/>
            <a:ext cx="118872" cy="118872"/>
            <a:chOff x="1175347" y="3733800"/>
            <a:chExt cx="118872" cy="118872"/>
          </a:xfrm>
        </p:grpSpPr>
        <p:cxnSp>
          <p:nvCxnSpPr>
            <p:cNvPr id="220" name="Straight Connector 4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21" name="Straight Connector 4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624706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3983C7-B366-D106-26CB-BC89B07693AF}"/>
              </a:ext>
            </a:extLst>
          </p:cNvPr>
          <p:cNvSpPr>
            <a:spLocks noGrp="1"/>
          </p:cNvSpPr>
          <p:nvPr>
            <p:ph type="title"/>
          </p:nvPr>
        </p:nvSpPr>
        <p:spPr/>
        <p:txBody>
          <a:bodyPr/>
          <a:lstStyle/>
          <a:p>
            <a:pPr algn="ctr"/>
            <a:r>
              <a:rPr lang="en-US" dirty="0"/>
              <a:t>CODE USED </a:t>
            </a:r>
          </a:p>
        </p:txBody>
      </p:sp>
      <p:pic>
        <p:nvPicPr>
          <p:cNvPr id="7" name="Content Placeholder 4" descr="Graphical user interface, text, application, email&#10;&#10;Description automatically generated">
            <a:extLst>
              <a:ext uri="{FF2B5EF4-FFF2-40B4-BE49-F238E27FC236}">
                <a16:creationId xmlns:a16="http://schemas.microsoft.com/office/drawing/2014/main" id="{1930C026-DDBB-BD39-EBA1-1C4A8CF5B1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6432" y="1361514"/>
            <a:ext cx="9917722" cy="5801359"/>
          </a:xfrm>
        </p:spPr>
      </p:pic>
    </p:spTree>
    <p:extLst>
      <p:ext uri="{BB962C8B-B14F-4D97-AF65-F5344CB8AC3E}">
        <p14:creationId xmlns:p14="http://schemas.microsoft.com/office/powerpoint/2010/main" val="60305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8" name="Freeform: Shape 17">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1" name="Freeform: Shape 20">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9"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30" name="Freeform: Shape 29">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8" name="Rectangle 3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2"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3" name="Freeform: Shape 42">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4" name="Freeform: Shape 43">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4" name="Title 3">
            <a:extLst>
              <a:ext uri="{FF2B5EF4-FFF2-40B4-BE49-F238E27FC236}">
                <a16:creationId xmlns:a16="http://schemas.microsoft.com/office/drawing/2014/main" id="{2EA14F6D-FF86-8FA1-08A7-1864400E9FCB}"/>
              </a:ext>
            </a:extLst>
          </p:cNvPr>
          <p:cNvSpPr>
            <a:spLocks noGrp="1"/>
          </p:cNvSpPr>
          <p:nvPr>
            <p:ph type="title"/>
          </p:nvPr>
        </p:nvSpPr>
        <p:spPr>
          <a:xfrm>
            <a:off x="1198182" y="559813"/>
            <a:ext cx="3988369" cy="2236864"/>
          </a:xfrm>
        </p:spPr>
        <p:txBody>
          <a:bodyPr vert="horz" lIns="91440" tIns="45720" rIns="91440" bIns="45720" rtlCol="0" anchor="ctr">
            <a:normAutofit fontScale="90000"/>
          </a:bodyPr>
          <a:lstStyle/>
          <a:p>
            <a:r>
              <a:rPr lang="en-US" dirty="0"/>
              <a:t>ARDUINO UNO MEGA 2560 </a:t>
            </a:r>
            <a:br>
              <a:rPr lang="en-US" dirty="0"/>
            </a:br>
            <a:r>
              <a:rPr lang="en-US" dirty="0"/>
              <a:t>PROTOTYPE  VERSION</a:t>
            </a:r>
            <a:endParaRPr lang="en-US" sz="4400" kern="1200" dirty="0">
              <a:solidFill>
                <a:schemeClr val="tx2"/>
              </a:solidFill>
              <a:latin typeface="+mj-lt"/>
              <a:ea typeface="+mj-ea"/>
              <a:cs typeface="+mj-cs"/>
            </a:endParaRPr>
          </a:p>
        </p:txBody>
      </p:sp>
      <p:sp>
        <p:nvSpPr>
          <p:cNvPr id="6" name="Content Placeholder 5">
            <a:extLst>
              <a:ext uri="{FF2B5EF4-FFF2-40B4-BE49-F238E27FC236}">
                <a16:creationId xmlns:a16="http://schemas.microsoft.com/office/drawing/2014/main" id="{D67CF062-3F1F-0595-DF3B-C4A0FE022172}"/>
              </a:ext>
            </a:extLst>
          </p:cNvPr>
          <p:cNvSpPr>
            <a:spLocks noGrp="1"/>
          </p:cNvSpPr>
          <p:nvPr>
            <p:ph sz="half" idx="2"/>
          </p:nvPr>
        </p:nvSpPr>
        <p:spPr>
          <a:xfrm>
            <a:off x="1185756" y="2955401"/>
            <a:ext cx="3988112" cy="3157686"/>
          </a:xfrm>
        </p:spPr>
        <p:txBody>
          <a:bodyPr vert="horz" lIns="91440" tIns="45720" rIns="91440" bIns="45720" rtlCol="0">
            <a:normAutofit/>
          </a:bodyPr>
          <a:lstStyle/>
          <a:p>
            <a:r>
              <a:rPr lang="en-US" sz="1400" dirty="0"/>
              <a:t>Illustrating possible intrusion by placing my finger in Infront of the ultrasonic distance sensor, and immediately the system sounded an alert, and the warning red light went on. </a:t>
            </a:r>
          </a:p>
          <a:p>
            <a:endParaRPr lang="en-US" sz="1800" dirty="0"/>
          </a:p>
        </p:txBody>
      </p:sp>
      <p:pic>
        <p:nvPicPr>
          <p:cNvPr id="7" name="Content Placeholder 16" descr="A circuit board with wires&#10;&#10;Description automatically generated with low confidence">
            <a:extLst>
              <a:ext uri="{FF2B5EF4-FFF2-40B4-BE49-F238E27FC236}">
                <a16:creationId xmlns:a16="http://schemas.microsoft.com/office/drawing/2014/main" id="{7FC1C7A2-E10F-35D4-334E-DDCB7C82833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02903" y="1031177"/>
            <a:ext cx="6387190" cy="4790392"/>
          </a:xfrm>
          <a:prstGeom prst="rect">
            <a:avLst/>
          </a:prstGeom>
        </p:spPr>
      </p:pic>
      <p:grpSp>
        <p:nvGrpSpPr>
          <p:cNvPr id="52"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3" name="Freeform: Shape 52">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4"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6" name="Freeform: Shape 55">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5" name="Freeform: Shape 54">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57542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E9E549-5CA1-7703-C0D1-BAC23EC5024B}"/>
              </a:ext>
            </a:extLst>
          </p:cNvPr>
          <p:cNvSpPr>
            <a:spLocks noGrp="1"/>
          </p:cNvSpPr>
          <p:nvPr>
            <p:ph type="title"/>
          </p:nvPr>
        </p:nvSpPr>
        <p:spPr/>
        <p:txBody>
          <a:bodyPr/>
          <a:lstStyle/>
          <a:p>
            <a:pPr algn="ctr"/>
            <a:r>
              <a:rPr lang="en-US" dirty="0"/>
              <a:t> CHALLENGES</a:t>
            </a:r>
          </a:p>
        </p:txBody>
      </p:sp>
      <p:sp>
        <p:nvSpPr>
          <p:cNvPr id="6" name="Content Placeholder 5">
            <a:extLst>
              <a:ext uri="{FF2B5EF4-FFF2-40B4-BE49-F238E27FC236}">
                <a16:creationId xmlns:a16="http://schemas.microsoft.com/office/drawing/2014/main" id="{ED993C03-1A4E-54CA-6B86-7E22C34F611D}"/>
              </a:ext>
            </a:extLst>
          </p:cNvPr>
          <p:cNvSpPr>
            <a:spLocks noGrp="1"/>
          </p:cNvSpPr>
          <p:nvPr>
            <p:ph idx="1"/>
          </p:nvPr>
        </p:nvSpPr>
        <p:spPr/>
        <p:txBody>
          <a:bodyPr/>
          <a:lstStyle/>
          <a:p>
            <a:r>
              <a:rPr lang="en-US" dirty="0"/>
              <a:t>Physical Arduino kits components are very tiny and difficult to identify</a:t>
            </a:r>
          </a:p>
          <a:p>
            <a:r>
              <a:rPr lang="en-US" dirty="0"/>
              <a:t>Not enough long wires as a result project was difficult to accomplish </a:t>
            </a:r>
          </a:p>
          <a:p>
            <a:endParaRPr lang="en-US" dirty="0"/>
          </a:p>
        </p:txBody>
      </p:sp>
    </p:spTree>
    <p:extLst>
      <p:ext uri="{BB962C8B-B14F-4D97-AF65-F5344CB8AC3E}">
        <p14:creationId xmlns:p14="http://schemas.microsoft.com/office/powerpoint/2010/main" val="379591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F528-FCA3-EF82-999E-18F19776A459}"/>
              </a:ext>
            </a:extLst>
          </p:cNvPr>
          <p:cNvSpPr>
            <a:spLocks noGrp="1"/>
          </p:cNvSpPr>
          <p:nvPr>
            <p:ph type="title"/>
          </p:nvPr>
        </p:nvSpPr>
        <p:spPr/>
        <p:txBody>
          <a:bodyPr/>
          <a:lstStyle/>
          <a:p>
            <a:pPr algn="ctr"/>
            <a:r>
              <a:rPr lang="en-US" dirty="0"/>
              <a:t>CAREER SKILLS </a:t>
            </a:r>
          </a:p>
        </p:txBody>
      </p:sp>
      <p:sp>
        <p:nvSpPr>
          <p:cNvPr id="3" name="Content Placeholder 2">
            <a:extLst>
              <a:ext uri="{FF2B5EF4-FFF2-40B4-BE49-F238E27FC236}">
                <a16:creationId xmlns:a16="http://schemas.microsoft.com/office/drawing/2014/main" id="{E8A67B32-4A32-934B-C49F-C30D44AD7225}"/>
              </a:ext>
            </a:extLst>
          </p:cNvPr>
          <p:cNvSpPr>
            <a:spLocks noGrp="1"/>
          </p:cNvSpPr>
          <p:nvPr>
            <p:ph idx="1"/>
          </p:nvPr>
        </p:nvSpPr>
        <p:spPr/>
        <p:txBody>
          <a:bodyPr/>
          <a:lstStyle/>
          <a:p>
            <a:pPr marL="0" indent="0">
              <a:buNone/>
            </a:pPr>
            <a:r>
              <a:rPr lang="en-US" dirty="0"/>
              <a:t>In  this project, I acquired some career skills like</a:t>
            </a:r>
          </a:p>
          <a:p>
            <a:pPr marL="0" indent="0">
              <a:buNone/>
            </a:pPr>
            <a:r>
              <a:rPr lang="en-US" dirty="0"/>
              <a:t>. Programming </a:t>
            </a:r>
          </a:p>
          <a:p>
            <a:pPr marL="0" indent="0">
              <a:buNone/>
            </a:pPr>
            <a:r>
              <a:rPr lang="en-US" dirty="0"/>
              <a:t>. Coding </a:t>
            </a:r>
          </a:p>
          <a:p>
            <a:pPr marL="0" indent="0">
              <a:buNone/>
            </a:pPr>
            <a:r>
              <a:rPr lang="en-US" dirty="0"/>
              <a:t>. Some knowledge on how to build Digital Devices</a:t>
            </a:r>
          </a:p>
        </p:txBody>
      </p:sp>
    </p:spTree>
    <p:extLst>
      <p:ext uri="{BB962C8B-B14F-4D97-AF65-F5344CB8AC3E}">
        <p14:creationId xmlns:p14="http://schemas.microsoft.com/office/powerpoint/2010/main" val="388301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2A8B-3457-9588-A3C3-9CF64A83A848}"/>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20A3D1D4-E9CA-64F4-5E95-2FE58CBF1A46}"/>
              </a:ext>
            </a:extLst>
          </p:cNvPr>
          <p:cNvSpPr>
            <a:spLocks noGrp="1"/>
          </p:cNvSpPr>
          <p:nvPr>
            <p:ph idx="1"/>
          </p:nvPr>
        </p:nvSpPr>
        <p:spPr/>
        <p:txBody>
          <a:bodyPr/>
          <a:lstStyle/>
          <a:p>
            <a:r>
              <a:rPr lang="en-US" dirty="0"/>
              <a:t>At the end of this project, I built a smart home security system using components from Tinker cad and Arduino. The prototype can detect and warn of any possible intrusion, as demonstrated. Home security systems are great tools for keeping our homes safe from all threats. And it’s my advice that every home should have one.</a:t>
            </a:r>
          </a:p>
        </p:txBody>
      </p:sp>
    </p:spTree>
    <p:extLst>
      <p:ext uri="{BB962C8B-B14F-4D97-AF65-F5344CB8AC3E}">
        <p14:creationId xmlns:p14="http://schemas.microsoft.com/office/powerpoint/2010/main" val="225514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10">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4" name="Freeform: Shape 12">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65" name="Freeform: Shape 1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66" name="Freeform: Shape 16">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68" name="Freeform: Shape 19">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69" name="Freeform: Shape 20">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70" name="Freeform: Shape 21">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71" name="Freeform: Shape 22">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72" name="Freeform: Shape 23">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73" name="Freeform: Shape 24">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74" name="Freeform: Shape 2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75"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76" name="Freeform: Shape 28">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77" name="Freeform: Shape 29">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30">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79" name="Freeform: Shape 31">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0" name="Freeform: Shape 32">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1" name="Freeform: Shape 33">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2" name="Freeform: Shape 34">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83" name="Rectangle 3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4" name="Rectangle 3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5"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86" name="Freeform: Shape 41">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7" name="Freeform: Shape 42">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88" name="Freeform: Shape 43">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89" name="Freeform: Shape 44">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90" name="Freeform: Shape 45">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91" name="Freeform: Shape 46">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92" name="Freeform: Shape 47">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93" name="Freeform: Shape 48">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4" name="Title 3">
            <a:extLst>
              <a:ext uri="{FF2B5EF4-FFF2-40B4-BE49-F238E27FC236}">
                <a16:creationId xmlns:a16="http://schemas.microsoft.com/office/drawing/2014/main" id="{876A8B15-4D27-D09D-33B4-C5D7E455ACAC}"/>
              </a:ext>
            </a:extLst>
          </p:cNvPr>
          <p:cNvSpPr>
            <a:spLocks noGrp="1"/>
          </p:cNvSpPr>
          <p:nvPr>
            <p:ph type="title"/>
          </p:nvPr>
        </p:nvSpPr>
        <p:spPr>
          <a:xfrm>
            <a:off x="1198182" y="559813"/>
            <a:ext cx="5605358" cy="1664573"/>
          </a:xfrm>
        </p:spPr>
        <p:txBody>
          <a:bodyPr vert="horz" lIns="91440" tIns="45720" rIns="91440" bIns="45720" rtlCol="0" anchor="ctr">
            <a:normAutofit/>
          </a:bodyPr>
          <a:lstStyle/>
          <a:p>
            <a:r>
              <a:rPr lang="en-US" dirty="0"/>
              <a:t>INTRODUCTION</a:t>
            </a:r>
            <a:endParaRPr lang="en-US" sz="4400" kern="1200" dirty="0">
              <a:solidFill>
                <a:schemeClr val="tx2"/>
              </a:solidFill>
              <a:latin typeface="+mj-lt"/>
              <a:ea typeface="+mj-ea"/>
              <a:cs typeface="+mj-cs"/>
            </a:endParaRPr>
          </a:p>
        </p:txBody>
      </p:sp>
      <p:sp>
        <p:nvSpPr>
          <p:cNvPr id="3" name="Content Placeholder 2">
            <a:extLst>
              <a:ext uri="{FF2B5EF4-FFF2-40B4-BE49-F238E27FC236}">
                <a16:creationId xmlns:a16="http://schemas.microsoft.com/office/drawing/2014/main" id="{A2E45CC2-0F25-EBFC-65C2-D55E96C7CC50}"/>
              </a:ext>
            </a:extLst>
          </p:cNvPr>
          <p:cNvSpPr>
            <a:spLocks noGrp="1"/>
          </p:cNvSpPr>
          <p:nvPr>
            <p:ph sz="half" idx="1"/>
          </p:nvPr>
        </p:nvSpPr>
        <p:spPr>
          <a:xfrm>
            <a:off x="1185755" y="2384474"/>
            <a:ext cx="5604997" cy="3728613"/>
          </a:xfrm>
        </p:spPr>
        <p:txBody>
          <a:bodyPr vert="horz" lIns="91440" tIns="45720" rIns="91440" bIns="45720" rtlCol="0">
            <a:normAutofit/>
          </a:bodyPr>
          <a:lstStyle/>
          <a:p>
            <a:r>
              <a:rPr lang="en-US" sz="1800"/>
              <a:t>In this project, I built an innovative home security system prototype using tinker cad software and  Arduino physical kits.  At the end of the project, I was able to create a home system that can detect and alert  any possible intrusion from outside </a:t>
            </a:r>
          </a:p>
          <a:p>
            <a:r>
              <a:rPr lang="en-US" sz="1800"/>
              <a:t>Some components used in this project are  </a:t>
            </a:r>
          </a:p>
          <a:p>
            <a:r>
              <a:rPr lang="en-US" sz="1800"/>
              <a:t>Arduino Uno r3, Breadboard, Buzzer, </a:t>
            </a:r>
          </a:p>
          <a:p>
            <a:r>
              <a:rPr lang="en-US" sz="1800"/>
              <a:t>LED  Bulbs ( red, green, yellow, and blue )</a:t>
            </a:r>
          </a:p>
          <a:p>
            <a:r>
              <a:rPr lang="en-US" sz="1800"/>
              <a:t>Photo resistor, Ultrasonic distance sensor, slide-switch, colored wires  and 10k  resistor </a:t>
            </a:r>
          </a:p>
          <a:p>
            <a:endParaRPr lang="en-US" sz="1800"/>
          </a:p>
        </p:txBody>
      </p:sp>
      <p:pic>
        <p:nvPicPr>
          <p:cNvPr id="6" name="Content Placeholder 4" descr="A picture containing text&#10;&#10;Description automatically generated">
            <a:extLst>
              <a:ext uri="{FF2B5EF4-FFF2-40B4-BE49-F238E27FC236}">
                <a16:creationId xmlns:a16="http://schemas.microsoft.com/office/drawing/2014/main" id="{63BE4E75-66EB-942E-3548-84D8E230C4B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0340" r="14942"/>
          <a:stretch/>
        </p:blipFill>
        <p:spPr>
          <a:xfrm rot="10800000">
            <a:off x="7188594" y="10"/>
            <a:ext cx="5003406" cy="6857990"/>
          </a:xfrm>
          <a:prstGeom prst="rect">
            <a:avLst/>
          </a:prstGeom>
        </p:spPr>
      </p:pic>
      <p:grpSp>
        <p:nvGrpSpPr>
          <p:cNvPr id="94"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95"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96" name="Freeform: Shape 53">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97" name="Freeform: Shape 54">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8" name="Freeform: Shape 55">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9" name="Freeform: Shape 56">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0" name="Freeform: Shape 57">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1" name="Freeform: Shape 58">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2" name="Freeform: Shape 59">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3" name="Freeform: Shape 52">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9532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6" name="Freeform: Shape 15">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Freeform: Shape 16">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5" name="Title 4">
            <a:extLst>
              <a:ext uri="{FF2B5EF4-FFF2-40B4-BE49-F238E27FC236}">
                <a16:creationId xmlns:a16="http://schemas.microsoft.com/office/drawing/2014/main" id="{9D437181-883B-B7D1-EC03-16C6E1CBEFBF}"/>
              </a:ext>
            </a:extLst>
          </p:cNvPr>
          <p:cNvSpPr>
            <a:spLocks noGrp="1"/>
          </p:cNvSpPr>
          <p:nvPr>
            <p:ph type="title"/>
          </p:nvPr>
        </p:nvSpPr>
        <p:spPr>
          <a:xfrm>
            <a:off x="1198182" y="559813"/>
            <a:ext cx="5605358" cy="1664573"/>
          </a:xfrm>
        </p:spPr>
        <p:txBody>
          <a:bodyPr>
            <a:normAutofit/>
          </a:bodyPr>
          <a:lstStyle/>
          <a:p>
            <a:r>
              <a:rPr lang="en-US" dirty="0"/>
              <a:t>OVERVIEW</a:t>
            </a:r>
          </a:p>
        </p:txBody>
      </p:sp>
      <p:sp>
        <p:nvSpPr>
          <p:cNvPr id="3" name="Content Placeholder 2">
            <a:extLst>
              <a:ext uri="{FF2B5EF4-FFF2-40B4-BE49-F238E27FC236}">
                <a16:creationId xmlns:a16="http://schemas.microsoft.com/office/drawing/2014/main" id="{5CE793FF-3707-C9A3-7C8B-6B4D2C5F6F0C}"/>
              </a:ext>
            </a:extLst>
          </p:cNvPr>
          <p:cNvSpPr>
            <a:spLocks noGrp="1"/>
          </p:cNvSpPr>
          <p:nvPr>
            <p:ph idx="1"/>
          </p:nvPr>
        </p:nvSpPr>
        <p:spPr>
          <a:xfrm>
            <a:off x="1185755" y="2384474"/>
            <a:ext cx="5604997" cy="3728613"/>
          </a:xfrm>
        </p:spPr>
        <p:txBody>
          <a:bodyPr>
            <a:normAutofit/>
          </a:bodyPr>
          <a:lstStyle/>
          <a:p>
            <a:r>
              <a:rPr lang="en-US" sz="1800"/>
              <a:t>Circuit  Simulation</a:t>
            </a:r>
          </a:p>
          <a:p>
            <a:r>
              <a:rPr lang="en-US" sz="1800"/>
              <a:t> Circuit Building and Displaying Messages </a:t>
            </a:r>
          </a:p>
          <a:p>
            <a:r>
              <a:rPr lang="en-US" sz="1800"/>
              <a:t>Adding Door Sensor to Smart Home Security System</a:t>
            </a:r>
          </a:p>
          <a:p>
            <a:r>
              <a:rPr lang="en-US" sz="1800"/>
              <a:t>Adding  Distance Sensor to Smart Home system and Analyzing Data</a:t>
            </a:r>
          </a:p>
          <a:p>
            <a:r>
              <a:rPr lang="en-US" sz="1800"/>
              <a:t>Adding Automated Light to Smart Home System </a:t>
            </a:r>
          </a:p>
          <a:p>
            <a:endParaRPr lang="en-US" sz="1800"/>
          </a:p>
        </p:txBody>
      </p:sp>
      <p:pic>
        <p:nvPicPr>
          <p:cNvPr id="7" name="Picture 6" descr="Electronic circuit board">
            <a:extLst>
              <a:ext uri="{FF2B5EF4-FFF2-40B4-BE49-F238E27FC236}">
                <a16:creationId xmlns:a16="http://schemas.microsoft.com/office/drawing/2014/main" id="{A63FB651-ABF5-4527-C3D2-0C1EC20B20C3}"/>
              </a:ext>
            </a:extLst>
          </p:cNvPr>
          <p:cNvPicPr>
            <a:picLocks noChangeAspect="1"/>
          </p:cNvPicPr>
          <p:nvPr/>
        </p:nvPicPr>
        <p:blipFill rotWithShape="1">
          <a:blip r:embed="rId2"/>
          <a:srcRect l="22073" r="35247" b="1"/>
          <a:stretch/>
        </p:blipFill>
        <p:spPr>
          <a:xfrm>
            <a:off x="7188594" y="10"/>
            <a:ext cx="5003406" cy="6857990"/>
          </a:xfrm>
          <a:prstGeom prst="rect">
            <a:avLst/>
          </a:prstGeom>
        </p:spPr>
      </p:pic>
      <p:grpSp>
        <p:nvGrpSpPr>
          <p:cNvPr id="25"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6"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2558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605427-CF3D-8239-C8DE-3FB4F3E3F78C}"/>
              </a:ext>
            </a:extLst>
          </p:cNvPr>
          <p:cNvSpPr>
            <a:spLocks noGrp="1"/>
          </p:cNvSpPr>
          <p:nvPr>
            <p:ph type="title"/>
          </p:nvPr>
        </p:nvSpPr>
        <p:spPr/>
        <p:txBody>
          <a:bodyPr/>
          <a:lstStyle/>
          <a:p>
            <a:pPr algn="ctr"/>
            <a:r>
              <a:rPr lang="en-US" dirty="0"/>
              <a:t>Circuit Simulation </a:t>
            </a:r>
          </a:p>
        </p:txBody>
      </p:sp>
      <p:sp>
        <p:nvSpPr>
          <p:cNvPr id="5" name="Content Placeholder 4">
            <a:extLst>
              <a:ext uri="{FF2B5EF4-FFF2-40B4-BE49-F238E27FC236}">
                <a16:creationId xmlns:a16="http://schemas.microsoft.com/office/drawing/2014/main" id="{0D43D5F0-25E9-B2B4-52E7-4488EDFC0B6E}"/>
              </a:ext>
            </a:extLst>
          </p:cNvPr>
          <p:cNvSpPr>
            <a:spLocks noGrp="1"/>
          </p:cNvSpPr>
          <p:nvPr>
            <p:ph sz="half" idx="1"/>
          </p:nvPr>
        </p:nvSpPr>
        <p:spPr>
          <a:xfrm>
            <a:off x="154233" y="2011363"/>
            <a:ext cx="3411415" cy="4351338"/>
          </a:xfrm>
        </p:spPr>
        <p:txBody>
          <a:bodyPr>
            <a:normAutofit fontScale="85000" lnSpcReduction="20000"/>
          </a:bodyPr>
          <a:lstStyle/>
          <a:p>
            <a:r>
              <a:rPr lang="en-US" dirty="0"/>
              <a:t>Simulation using </a:t>
            </a:r>
            <a:r>
              <a:rPr lang="en-US" dirty="0" err="1"/>
              <a:t>Tinkercad</a:t>
            </a:r>
            <a:r>
              <a:rPr lang="en-US" dirty="0"/>
              <a:t> Circuits</a:t>
            </a:r>
          </a:p>
          <a:p>
            <a:r>
              <a:rPr lang="en-US" dirty="0"/>
              <a:t>Familiarize with hardware components required to build a physical system </a:t>
            </a:r>
          </a:p>
          <a:p>
            <a:pPr marL="0" indent="0">
              <a:buNone/>
            </a:pPr>
            <a:endParaRPr lang="en-US" dirty="0"/>
          </a:p>
          <a:p>
            <a:r>
              <a:rPr lang="en-US" dirty="0"/>
              <a:t>Programming logic and Design of Hardware </a:t>
            </a:r>
          </a:p>
          <a:p>
            <a:endParaRPr lang="en-US" dirty="0"/>
          </a:p>
        </p:txBody>
      </p:sp>
      <p:pic>
        <p:nvPicPr>
          <p:cNvPr id="7" name="Content Placeholder 3" descr="Graphical user interface, diagram, text&#10;&#10;Description automatically generated">
            <a:extLst>
              <a:ext uri="{FF2B5EF4-FFF2-40B4-BE49-F238E27FC236}">
                <a16:creationId xmlns:a16="http://schemas.microsoft.com/office/drawing/2014/main" id="{AF3D69F6-AD46-B012-F0CD-F7FE87C3B8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22430" y="1825625"/>
            <a:ext cx="8415337" cy="5062352"/>
          </a:xfrm>
          <a:prstGeom prst="rect">
            <a:avLst/>
          </a:prstGeom>
        </p:spPr>
      </p:pic>
    </p:spTree>
    <p:extLst>
      <p:ext uri="{BB962C8B-B14F-4D97-AF65-F5344CB8AC3E}">
        <p14:creationId xmlns:p14="http://schemas.microsoft.com/office/powerpoint/2010/main" val="135115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6" name="Freeform: Shape 65">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68" name="Freeform: Shape 67">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0" name="Freeform: Shape 69">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3" name="Freeform: Shape 72">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81"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2" name="Freeform: Shape 81">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0" name="Rectangle 8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2" name="Rectangle 9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94" name="Top Left">
            <a:extLst>
              <a:ext uri="{FF2B5EF4-FFF2-40B4-BE49-F238E27FC236}">
                <a16:creationId xmlns:a16="http://schemas.microsoft.com/office/drawing/2014/main" id="{9A36C00A-A726-4F7B-8B36-95103394BB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95" name="Freeform: Shape 94">
              <a:extLst>
                <a:ext uri="{FF2B5EF4-FFF2-40B4-BE49-F238E27FC236}">
                  <a16:creationId xmlns:a16="http://schemas.microsoft.com/office/drawing/2014/main" id="{049E1D96-8DC7-46D4-B8D1-B723A5D6C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6" name="Freeform: Shape 95">
              <a:extLst>
                <a:ext uri="{FF2B5EF4-FFF2-40B4-BE49-F238E27FC236}">
                  <a16:creationId xmlns:a16="http://schemas.microsoft.com/office/drawing/2014/main" id="{C40480E3-5BF0-4007-8834-B1C42CC58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97" name="Freeform: Shape 96">
              <a:extLst>
                <a:ext uri="{FF2B5EF4-FFF2-40B4-BE49-F238E27FC236}">
                  <a16:creationId xmlns:a16="http://schemas.microsoft.com/office/drawing/2014/main" id="{A303112F-39B9-40AF-B7AD-FC780BEAE0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98" name="Freeform: Shape 97">
              <a:extLst>
                <a:ext uri="{FF2B5EF4-FFF2-40B4-BE49-F238E27FC236}">
                  <a16:creationId xmlns:a16="http://schemas.microsoft.com/office/drawing/2014/main" id="{3DED06CF-341E-471E-95A3-64BF03A7E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99" name="Freeform: Shape 98">
              <a:extLst>
                <a:ext uri="{FF2B5EF4-FFF2-40B4-BE49-F238E27FC236}">
                  <a16:creationId xmlns:a16="http://schemas.microsoft.com/office/drawing/2014/main" id="{7A152284-F78F-4F98-B194-51EDD6ADB3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0" name="Freeform: Shape 99">
              <a:extLst>
                <a:ext uri="{FF2B5EF4-FFF2-40B4-BE49-F238E27FC236}">
                  <a16:creationId xmlns:a16="http://schemas.microsoft.com/office/drawing/2014/main" id="{0F0ECB95-F1DD-4B03-8B55-13BAD2349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1" name="Freeform: Shape 100">
              <a:extLst>
                <a:ext uri="{FF2B5EF4-FFF2-40B4-BE49-F238E27FC236}">
                  <a16:creationId xmlns:a16="http://schemas.microsoft.com/office/drawing/2014/main" id="{EB1D8D6C-3A13-49CB-821B-27BE1E938E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id="{9E7F05D2-76A1-4B72-929E-B298B1BC93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5D758D89-7DE1-CE85-3436-09D19E637354}"/>
              </a:ext>
            </a:extLst>
          </p:cNvPr>
          <p:cNvSpPr>
            <a:spLocks noGrp="1"/>
          </p:cNvSpPr>
          <p:nvPr>
            <p:ph type="title"/>
          </p:nvPr>
        </p:nvSpPr>
        <p:spPr>
          <a:xfrm>
            <a:off x="1198181" y="168425"/>
            <a:ext cx="4795282" cy="2616928"/>
          </a:xfrm>
        </p:spPr>
        <p:txBody>
          <a:bodyPr vert="horz" lIns="91440" tIns="45720" rIns="91440" bIns="45720" rtlCol="0" anchor="ctr">
            <a:normAutofit/>
          </a:bodyPr>
          <a:lstStyle/>
          <a:p>
            <a:r>
              <a:rPr lang="en-US" kern="1200">
                <a:solidFill>
                  <a:schemeClr val="tx2"/>
                </a:solidFill>
                <a:latin typeface="+mj-lt"/>
                <a:ea typeface="+mj-ea"/>
                <a:cs typeface="+mj-cs"/>
              </a:rPr>
              <a:t>Circuit Building and Displaying Messages</a:t>
            </a:r>
          </a:p>
        </p:txBody>
      </p:sp>
      <p:sp>
        <p:nvSpPr>
          <p:cNvPr id="3" name="Content Placeholder 2">
            <a:extLst>
              <a:ext uri="{FF2B5EF4-FFF2-40B4-BE49-F238E27FC236}">
                <a16:creationId xmlns:a16="http://schemas.microsoft.com/office/drawing/2014/main" id="{29FEB01E-9A31-EF82-186F-5443D3C78E36}"/>
              </a:ext>
            </a:extLst>
          </p:cNvPr>
          <p:cNvSpPr>
            <a:spLocks noGrp="1"/>
          </p:cNvSpPr>
          <p:nvPr>
            <p:ph sz="half" idx="1"/>
          </p:nvPr>
        </p:nvSpPr>
        <p:spPr>
          <a:xfrm>
            <a:off x="6195372" y="169025"/>
            <a:ext cx="4977905" cy="2616328"/>
          </a:xfrm>
        </p:spPr>
        <p:txBody>
          <a:bodyPr vert="horz" lIns="91440" tIns="45720" rIns="91440" bIns="45720" rtlCol="0" anchor="ctr">
            <a:normAutofit/>
          </a:bodyPr>
          <a:lstStyle/>
          <a:p>
            <a:r>
              <a:rPr lang="en-US" sz="1800"/>
              <a:t>Familiarize with hardware components</a:t>
            </a:r>
          </a:p>
          <a:p>
            <a:pPr marL="0"/>
            <a:r>
              <a:rPr lang="en-US" sz="1800"/>
              <a:t>     for project</a:t>
            </a:r>
          </a:p>
          <a:p>
            <a:r>
              <a:rPr lang="en-US" sz="1800"/>
              <a:t>Build a circuit with LEDs </a:t>
            </a:r>
          </a:p>
          <a:p>
            <a:r>
              <a:rPr lang="en-US" sz="1800"/>
              <a:t>Program  LEDs</a:t>
            </a:r>
          </a:p>
          <a:p>
            <a:r>
              <a:rPr lang="en-US" sz="1800"/>
              <a:t>Initialize the Serial Monitor</a:t>
            </a:r>
          </a:p>
          <a:p>
            <a:r>
              <a:rPr lang="en-US" sz="1800"/>
              <a:t>Send messages to the serial monitor  </a:t>
            </a:r>
          </a:p>
          <a:p>
            <a:endParaRPr lang="en-US" sz="1800" dirty="0"/>
          </a:p>
        </p:txBody>
      </p:sp>
      <p:pic>
        <p:nvPicPr>
          <p:cNvPr id="49" name="Content Placeholder 9" descr="Graphical user interface, application&#10;&#10;Description automatically generated">
            <a:extLst>
              <a:ext uri="{FF2B5EF4-FFF2-40B4-BE49-F238E27FC236}">
                <a16:creationId xmlns:a16="http://schemas.microsoft.com/office/drawing/2014/main" id="{8A0770B3-4621-176E-4C13-A62F539B0E0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4509" b="14510"/>
          <a:stretch/>
        </p:blipFill>
        <p:spPr>
          <a:xfrm>
            <a:off x="-209937" y="2953778"/>
            <a:ext cx="12608826" cy="4448233"/>
          </a:xfrm>
          <a:prstGeom prst="rect">
            <a:avLst/>
          </a:prstGeom>
        </p:spPr>
      </p:pic>
      <p:grpSp>
        <p:nvGrpSpPr>
          <p:cNvPr id="104" name="Bottom Right">
            <a:extLst>
              <a:ext uri="{FF2B5EF4-FFF2-40B4-BE49-F238E27FC236}">
                <a16:creationId xmlns:a16="http://schemas.microsoft.com/office/drawing/2014/main" id="{BC215AF5-FFA9-4C85-8878-F43035AB8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05" name="Graphic 157">
              <a:extLst>
                <a:ext uri="{FF2B5EF4-FFF2-40B4-BE49-F238E27FC236}">
                  <a16:creationId xmlns:a16="http://schemas.microsoft.com/office/drawing/2014/main" id="{EB338286-5DC1-4463-87E2-4388674EC78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7" name="Freeform: Shape 106">
                <a:extLst>
                  <a:ext uri="{FF2B5EF4-FFF2-40B4-BE49-F238E27FC236}">
                    <a16:creationId xmlns:a16="http://schemas.microsoft.com/office/drawing/2014/main" id="{8A6607C6-EA90-4F34-8B8F-56691A42F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8" name="Freeform: Shape 107">
                <a:extLst>
                  <a:ext uri="{FF2B5EF4-FFF2-40B4-BE49-F238E27FC236}">
                    <a16:creationId xmlns:a16="http://schemas.microsoft.com/office/drawing/2014/main" id="{A87F6E48-7CA3-452B-8C3E-88B9AF76EF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id="{D38220CD-53DE-405B-A58D-2FA422A2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0" name="Freeform: Shape 109">
                <a:extLst>
                  <a:ext uri="{FF2B5EF4-FFF2-40B4-BE49-F238E27FC236}">
                    <a16:creationId xmlns:a16="http://schemas.microsoft.com/office/drawing/2014/main" id="{75E166A3-1086-43DA-920F-D5C97183F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1" name="Freeform: Shape 110">
                <a:extLst>
                  <a:ext uri="{FF2B5EF4-FFF2-40B4-BE49-F238E27FC236}">
                    <a16:creationId xmlns:a16="http://schemas.microsoft.com/office/drawing/2014/main" id="{30446995-E7D9-4F39-9C86-12056CDE3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2" name="Freeform: Shape 111">
                <a:extLst>
                  <a:ext uri="{FF2B5EF4-FFF2-40B4-BE49-F238E27FC236}">
                    <a16:creationId xmlns:a16="http://schemas.microsoft.com/office/drawing/2014/main" id="{D932DF78-C4CC-412F-B5AB-20D6F0395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3" name="Freeform: Shape 112">
                <a:extLst>
                  <a:ext uri="{FF2B5EF4-FFF2-40B4-BE49-F238E27FC236}">
                    <a16:creationId xmlns:a16="http://schemas.microsoft.com/office/drawing/2014/main" id="{B5DDC2F2-5D70-49F7-AB51-1642E7B4F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06" name="Freeform: Shape 105">
              <a:extLst>
                <a:ext uri="{FF2B5EF4-FFF2-40B4-BE49-F238E27FC236}">
                  <a16:creationId xmlns:a16="http://schemas.microsoft.com/office/drawing/2014/main" id="{7396055B-908F-4FDA-9BDC-EF69168B2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4575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7"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18"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19"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0"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21"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22"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23"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24"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25"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26"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27"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28"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129"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0"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1"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2"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3"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4"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5"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36" name="Rectangle 3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7" name="Rectangle 3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8" name="Top left">
            <a:extLst>
              <a:ext uri="{FF2B5EF4-FFF2-40B4-BE49-F238E27FC236}">
                <a16:creationId xmlns:a16="http://schemas.microsoft.com/office/drawing/2014/main" id="{A345EEC5-ECAA-408B-B9D7-1C0E1102C1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1" name="Freeform: Shape 40">
              <a:extLst>
                <a:ext uri="{FF2B5EF4-FFF2-40B4-BE49-F238E27FC236}">
                  <a16:creationId xmlns:a16="http://schemas.microsoft.com/office/drawing/2014/main" id="{C09B09D8-FF9D-4CE5-853B-3BA46FD5C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9" name="Freeform: Shape 41">
              <a:extLst>
                <a:ext uri="{FF2B5EF4-FFF2-40B4-BE49-F238E27FC236}">
                  <a16:creationId xmlns:a16="http://schemas.microsoft.com/office/drawing/2014/main" id="{7DC978A2-F53F-4B72-9BAC-5F78F00B6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4F73D09D-1DE1-441E-88F5-CD2CBAB88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40" name="Freeform: Shape 43">
              <a:extLst>
                <a:ext uri="{FF2B5EF4-FFF2-40B4-BE49-F238E27FC236}">
                  <a16:creationId xmlns:a16="http://schemas.microsoft.com/office/drawing/2014/main" id="{9DE61DBF-5FB0-4603-BE95-C566DD48B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41" name="Freeform: Shape 44">
              <a:extLst>
                <a:ext uri="{FF2B5EF4-FFF2-40B4-BE49-F238E27FC236}">
                  <a16:creationId xmlns:a16="http://schemas.microsoft.com/office/drawing/2014/main" id="{D8C89DF5-F013-4C54-B9AD-2E158706C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42" name="Freeform: Shape 45">
              <a:extLst>
                <a:ext uri="{FF2B5EF4-FFF2-40B4-BE49-F238E27FC236}">
                  <a16:creationId xmlns:a16="http://schemas.microsoft.com/office/drawing/2014/main" id="{9ED89947-A3CF-4B11-8DE7-5D07A57C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43" name="Freeform: Shape 46">
              <a:extLst>
                <a:ext uri="{FF2B5EF4-FFF2-40B4-BE49-F238E27FC236}">
                  <a16:creationId xmlns:a16="http://schemas.microsoft.com/office/drawing/2014/main" id="{D3E24021-DB80-451B-96A6-0D21AC0C8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44" name="Freeform: Shape 47">
              <a:extLst>
                <a:ext uri="{FF2B5EF4-FFF2-40B4-BE49-F238E27FC236}">
                  <a16:creationId xmlns:a16="http://schemas.microsoft.com/office/drawing/2014/main" id="{2BDA2B48-4CD9-45C3-8F12-212553367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8E897231-692B-A967-36F8-7C5B51685B1D}"/>
              </a:ext>
            </a:extLst>
          </p:cNvPr>
          <p:cNvSpPr>
            <a:spLocks noGrp="1"/>
          </p:cNvSpPr>
          <p:nvPr>
            <p:ph type="title"/>
          </p:nvPr>
        </p:nvSpPr>
        <p:spPr>
          <a:xfrm>
            <a:off x="1198182" y="559813"/>
            <a:ext cx="10246090" cy="1471193"/>
          </a:xfrm>
        </p:spPr>
        <p:txBody>
          <a:bodyPr vert="horz" lIns="91440" tIns="45720" rIns="91440" bIns="45720" rtlCol="0" anchor="ctr">
            <a:normAutofit/>
          </a:bodyPr>
          <a:lstStyle/>
          <a:p>
            <a:r>
              <a:rPr lang="en-US" dirty="0"/>
              <a:t>Adding Switch and Buzzer to Smart Home Security System </a:t>
            </a:r>
            <a:endParaRPr lang="en-US" sz="4400" kern="1200" dirty="0">
              <a:solidFill>
                <a:schemeClr val="tx2"/>
              </a:solidFill>
              <a:latin typeface="+mj-lt"/>
              <a:ea typeface="+mj-ea"/>
              <a:cs typeface="+mj-cs"/>
            </a:endParaRPr>
          </a:p>
        </p:txBody>
      </p:sp>
      <p:sp>
        <p:nvSpPr>
          <p:cNvPr id="3" name="Content Placeholder 2">
            <a:extLst>
              <a:ext uri="{FF2B5EF4-FFF2-40B4-BE49-F238E27FC236}">
                <a16:creationId xmlns:a16="http://schemas.microsoft.com/office/drawing/2014/main" id="{1C783547-DB95-AAB7-28FE-A72262692167}"/>
              </a:ext>
            </a:extLst>
          </p:cNvPr>
          <p:cNvSpPr>
            <a:spLocks noGrp="1"/>
          </p:cNvSpPr>
          <p:nvPr>
            <p:ph sz="half" idx="1"/>
          </p:nvPr>
        </p:nvSpPr>
        <p:spPr>
          <a:xfrm>
            <a:off x="176998" y="2239984"/>
            <a:ext cx="2539080" cy="3750498"/>
          </a:xfrm>
        </p:spPr>
        <p:txBody>
          <a:bodyPr vert="horz" lIns="91440" tIns="45720" rIns="91440" bIns="45720" rtlCol="0">
            <a:normAutofit/>
          </a:bodyPr>
          <a:lstStyle/>
          <a:p>
            <a:r>
              <a:rPr lang="en-US" sz="1400" dirty="0"/>
              <a:t>Connect multiple LEDs to Circuit </a:t>
            </a:r>
          </a:p>
          <a:p>
            <a:r>
              <a:rPr lang="en-US" sz="1400" dirty="0"/>
              <a:t>Connect a buzzer to the Circuit </a:t>
            </a:r>
          </a:p>
          <a:p>
            <a:r>
              <a:rPr lang="en-US" sz="1400" dirty="0"/>
              <a:t>Use a switch to emulate an open door  or closed door </a:t>
            </a:r>
          </a:p>
          <a:p>
            <a:r>
              <a:rPr lang="en-US" sz="1400" dirty="0"/>
              <a:t>Integrate an alarm into the security system</a:t>
            </a:r>
          </a:p>
          <a:p>
            <a:r>
              <a:rPr lang="en-US" sz="1400" dirty="0"/>
              <a:t>Familiarize with conditional programming instructions</a:t>
            </a:r>
            <a:endParaRPr lang="en-US" sz="1800" dirty="0"/>
          </a:p>
        </p:txBody>
      </p:sp>
      <p:pic>
        <p:nvPicPr>
          <p:cNvPr id="5" name="Content Placeholder 3" descr="Graphical user interface&#10;&#10;Description automatically generated">
            <a:extLst>
              <a:ext uri="{FF2B5EF4-FFF2-40B4-BE49-F238E27FC236}">
                <a16:creationId xmlns:a16="http://schemas.microsoft.com/office/drawing/2014/main" id="{D5B6A31E-FD85-D6F2-7B3C-C5A6F984FBE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40439" y="2046888"/>
            <a:ext cx="8203833" cy="4737712"/>
          </a:xfrm>
          <a:prstGeom prst="rect">
            <a:avLst/>
          </a:prstGeom>
        </p:spPr>
      </p:pic>
      <p:grpSp>
        <p:nvGrpSpPr>
          <p:cNvPr id="145" name="Bottom Right">
            <a:extLst>
              <a:ext uri="{FF2B5EF4-FFF2-40B4-BE49-F238E27FC236}">
                <a16:creationId xmlns:a16="http://schemas.microsoft.com/office/drawing/2014/main" id="{F0A218EB-ECC2-4D0D-9EDC-F5CB062CAD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46" name="Freeform: Shape 50">
              <a:extLst>
                <a:ext uri="{FF2B5EF4-FFF2-40B4-BE49-F238E27FC236}">
                  <a16:creationId xmlns:a16="http://schemas.microsoft.com/office/drawing/2014/main" id="{E419D1C3-874F-4BF6-A356-1EA4A20D4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2" name="Graphic 157">
              <a:extLst>
                <a:ext uri="{FF2B5EF4-FFF2-40B4-BE49-F238E27FC236}">
                  <a16:creationId xmlns:a16="http://schemas.microsoft.com/office/drawing/2014/main" id="{4AC4AE33-203A-4A93-8263-6CC6BB608F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4" name="Freeform: Shape 53">
                <a:extLst>
                  <a:ext uri="{FF2B5EF4-FFF2-40B4-BE49-F238E27FC236}">
                    <a16:creationId xmlns:a16="http://schemas.microsoft.com/office/drawing/2014/main" id="{1F15373C-6DCA-4058-94CC-6476950E5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7" name="Freeform: Shape 54">
                <a:extLst>
                  <a:ext uri="{FF2B5EF4-FFF2-40B4-BE49-F238E27FC236}">
                    <a16:creationId xmlns:a16="http://schemas.microsoft.com/office/drawing/2014/main" id="{961BE5B1-15E0-484D-8B21-F6BA455B2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8" name="Freeform: Shape 55">
                <a:extLst>
                  <a:ext uri="{FF2B5EF4-FFF2-40B4-BE49-F238E27FC236}">
                    <a16:creationId xmlns:a16="http://schemas.microsoft.com/office/drawing/2014/main" id="{81167C23-6882-4551-BF77-DF537E736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9" name="Freeform: Shape 56">
                <a:extLst>
                  <a:ext uri="{FF2B5EF4-FFF2-40B4-BE49-F238E27FC236}">
                    <a16:creationId xmlns:a16="http://schemas.microsoft.com/office/drawing/2014/main" id="{50749460-4B9F-4DE4-9931-7B5831D68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A567746C-E54C-4865-ACF1-CD31DD1D8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0" name="Freeform: Shape 58">
                <a:extLst>
                  <a:ext uri="{FF2B5EF4-FFF2-40B4-BE49-F238E27FC236}">
                    <a16:creationId xmlns:a16="http://schemas.microsoft.com/office/drawing/2014/main" id="{9E7B0826-2FBE-4B23-B784-BB7CDA8B3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1" name="Freeform: Shape 59">
                <a:extLst>
                  <a:ext uri="{FF2B5EF4-FFF2-40B4-BE49-F238E27FC236}">
                    <a16:creationId xmlns:a16="http://schemas.microsoft.com/office/drawing/2014/main" id="{FDF54EDF-BA0A-440F-B20A-2A76BFE15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52" name="Freeform: Shape 52">
              <a:extLst>
                <a:ext uri="{FF2B5EF4-FFF2-40B4-BE49-F238E27FC236}">
                  <a16:creationId xmlns:a16="http://schemas.microsoft.com/office/drawing/2014/main" id="{A53B2ADC-F80C-403E-B1CA-BCFED2CE5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2472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FA9B-99C1-63B5-0399-CABC044F275D}"/>
              </a:ext>
            </a:extLst>
          </p:cNvPr>
          <p:cNvSpPr>
            <a:spLocks noGrp="1"/>
          </p:cNvSpPr>
          <p:nvPr>
            <p:ph type="title"/>
          </p:nvPr>
        </p:nvSpPr>
        <p:spPr/>
        <p:txBody>
          <a:bodyPr>
            <a:normAutofit fontScale="90000"/>
          </a:bodyPr>
          <a:lstStyle/>
          <a:p>
            <a:r>
              <a:rPr lang="en-US" dirty="0"/>
              <a:t>Adding Distance Sensor to Smart Home System </a:t>
            </a:r>
          </a:p>
        </p:txBody>
      </p:sp>
      <p:sp>
        <p:nvSpPr>
          <p:cNvPr id="3" name="Content Placeholder 2">
            <a:extLst>
              <a:ext uri="{FF2B5EF4-FFF2-40B4-BE49-F238E27FC236}">
                <a16:creationId xmlns:a16="http://schemas.microsoft.com/office/drawing/2014/main" id="{28A4298F-7CF5-7DF0-9598-8B1608E76A17}"/>
              </a:ext>
            </a:extLst>
          </p:cNvPr>
          <p:cNvSpPr>
            <a:spLocks noGrp="1"/>
          </p:cNvSpPr>
          <p:nvPr>
            <p:ph sz="half" idx="1"/>
          </p:nvPr>
        </p:nvSpPr>
        <p:spPr>
          <a:xfrm>
            <a:off x="205154" y="1919409"/>
            <a:ext cx="3065585" cy="4351338"/>
          </a:xfrm>
        </p:spPr>
        <p:txBody>
          <a:bodyPr>
            <a:normAutofit fontScale="62500" lnSpcReduction="20000"/>
          </a:bodyPr>
          <a:lstStyle/>
          <a:p>
            <a:r>
              <a:rPr lang="en-US" dirty="0"/>
              <a:t>Connect an ultrasonic range finder </a:t>
            </a:r>
          </a:p>
          <a:p>
            <a:pPr marL="0" indent="0">
              <a:buNone/>
            </a:pPr>
            <a:r>
              <a:rPr lang="en-US" dirty="0"/>
              <a:t>   to the circuit</a:t>
            </a:r>
          </a:p>
          <a:p>
            <a:r>
              <a:rPr lang="en-US" dirty="0"/>
              <a:t>Write a code that uses an ultrasonic</a:t>
            </a:r>
          </a:p>
          <a:p>
            <a:pPr marL="0" indent="0">
              <a:buNone/>
            </a:pPr>
            <a:r>
              <a:rPr lang="en-US" dirty="0"/>
              <a:t>     range finder </a:t>
            </a:r>
          </a:p>
          <a:p>
            <a:r>
              <a:rPr lang="en-US" dirty="0"/>
              <a:t>Write a code that makes the buzzer  produce sound </a:t>
            </a:r>
          </a:p>
          <a:p>
            <a:r>
              <a:rPr lang="en-US" dirty="0"/>
              <a:t>Display data in serial plotter </a:t>
            </a:r>
          </a:p>
          <a:p>
            <a:r>
              <a:rPr lang="en-US" dirty="0"/>
              <a:t>Analyze data generated by the sensor</a:t>
            </a:r>
          </a:p>
          <a:p>
            <a:endParaRPr lang="en-US" dirty="0"/>
          </a:p>
        </p:txBody>
      </p:sp>
      <p:pic>
        <p:nvPicPr>
          <p:cNvPr id="5" name="Content Placeholder 3" descr="Graphical user interface&#10;&#10;Description automatically generated with medium confidence">
            <a:extLst>
              <a:ext uri="{FF2B5EF4-FFF2-40B4-BE49-F238E27FC236}">
                <a16:creationId xmlns:a16="http://schemas.microsoft.com/office/drawing/2014/main" id="{FE4EB5F3-2C5C-3DF0-0803-A3CA8C5D2E8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95842" y="2192216"/>
            <a:ext cx="8996158" cy="4196862"/>
          </a:xfrm>
          <a:prstGeom prst="rect">
            <a:avLst/>
          </a:prstGeom>
        </p:spPr>
      </p:pic>
    </p:spTree>
    <p:extLst>
      <p:ext uri="{BB962C8B-B14F-4D97-AF65-F5344CB8AC3E}">
        <p14:creationId xmlns:p14="http://schemas.microsoft.com/office/powerpoint/2010/main" val="319646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E1F3-EE43-C00C-0E81-314BB9979E5C}"/>
              </a:ext>
            </a:extLst>
          </p:cNvPr>
          <p:cNvSpPr>
            <a:spLocks noGrp="1"/>
          </p:cNvSpPr>
          <p:nvPr>
            <p:ph type="title"/>
          </p:nvPr>
        </p:nvSpPr>
        <p:spPr/>
        <p:txBody>
          <a:bodyPr>
            <a:normAutofit fontScale="90000"/>
          </a:bodyPr>
          <a:lstStyle/>
          <a:p>
            <a:r>
              <a:rPr lang="en-US" dirty="0"/>
              <a:t>ANALYZING DATA FROM SERIAL PLOTTER </a:t>
            </a:r>
          </a:p>
        </p:txBody>
      </p:sp>
      <p:sp>
        <p:nvSpPr>
          <p:cNvPr id="3" name="Content Placeholder 2">
            <a:extLst>
              <a:ext uri="{FF2B5EF4-FFF2-40B4-BE49-F238E27FC236}">
                <a16:creationId xmlns:a16="http://schemas.microsoft.com/office/drawing/2014/main" id="{DE29CD90-22C9-C031-BD54-B05BA179990B}"/>
              </a:ext>
            </a:extLst>
          </p:cNvPr>
          <p:cNvSpPr>
            <a:spLocks noGrp="1"/>
          </p:cNvSpPr>
          <p:nvPr>
            <p:ph sz="half" idx="1"/>
          </p:nvPr>
        </p:nvSpPr>
        <p:spPr>
          <a:xfrm>
            <a:off x="263769" y="1942856"/>
            <a:ext cx="1975338" cy="4351338"/>
          </a:xfrm>
        </p:spPr>
        <p:txBody>
          <a:bodyPr/>
          <a:lstStyle/>
          <a:p>
            <a:r>
              <a:rPr lang="en-US" dirty="0"/>
              <a:t>Data from the serial plotter is analyzed in an excel spreadsheet </a:t>
            </a:r>
          </a:p>
          <a:p>
            <a:endParaRPr lang="en-US" dirty="0"/>
          </a:p>
        </p:txBody>
      </p:sp>
      <p:pic>
        <p:nvPicPr>
          <p:cNvPr id="5" name="Content Placeholder 3" descr="Graphical user interface&#10;&#10;Description automatically generated">
            <a:extLst>
              <a:ext uri="{FF2B5EF4-FFF2-40B4-BE49-F238E27FC236}">
                <a16:creationId xmlns:a16="http://schemas.microsoft.com/office/drawing/2014/main" id="{D1127ACD-42E3-67A9-F99E-DAA5F3D2754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43200" y="2150450"/>
            <a:ext cx="9102969" cy="4525960"/>
          </a:xfrm>
        </p:spPr>
      </p:pic>
    </p:spTree>
    <p:extLst>
      <p:ext uri="{BB962C8B-B14F-4D97-AF65-F5344CB8AC3E}">
        <p14:creationId xmlns:p14="http://schemas.microsoft.com/office/powerpoint/2010/main" val="101220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3683-5C78-F5E5-728B-18C730945599}"/>
              </a:ext>
            </a:extLst>
          </p:cNvPr>
          <p:cNvSpPr>
            <a:spLocks noGrp="1"/>
          </p:cNvSpPr>
          <p:nvPr>
            <p:ph type="title"/>
          </p:nvPr>
        </p:nvSpPr>
        <p:spPr/>
        <p:txBody>
          <a:bodyPr>
            <a:normAutofit fontScale="90000"/>
          </a:bodyPr>
          <a:lstStyle/>
          <a:p>
            <a:r>
              <a:rPr lang="en-US" dirty="0"/>
              <a:t>ADDING AUTOMATED LIGHT TO SMART HOME SECURITY SYSTEM</a:t>
            </a:r>
          </a:p>
        </p:txBody>
      </p:sp>
      <p:sp>
        <p:nvSpPr>
          <p:cNvPr id="3" name="Content Placeholder 2">
            <a:extLst>
              <a:ext uri="{FF2B5EF4-FFF2-40B4-BE49-F238E27FC236}">
                <a16:creationId xmlns:a16="http://schemas.microsoft.com/office/drawing/2014/main" id="{38D28FE8-A42A-369B-8162-F1D49E31CB75}"/>
              </a:ext>
            </a:extLst>
          </p:cNvPr>
          <p:cNvSpPr>
            <a:spLocks noGrp="1"/>
          </p:cNvSpPr>
          <p:nvPr>
            <p:ph sz="half" idx="1"/>
          </p:nvPr>
        </p:nvSpPr>
        <p:spPr>
          <a:xfrm>
            <a:off x="87923" y="1919409"/>
            <a:ext cx="2643554" cy="4351338"/>
          </a:xfrm>
        </p:spPr>
        <p:txBody>
          <a:bodyPr>
            <a:normAutofit fontScale="85000" lnSpcReduction="20000"/>
          </a:bodyPr>
          <a:lstStyle/>
          <a:p>
            <a:r>
              <a:rPr lang="en-US" dirty="0"/>
              <a:t>Connect a light sensor to the circuit </a:t>
            </a:r>
          </a:p>
          <a:p>
            <a:r>
              <a:rPr lang="en-US" dirty="0"/>
              <a:t>Write a code that uses a light sensor</a:t>
            </a:r>
          </a:p>
          <a:p>
            <a:r>
              <a:rPr lang="en-US" dirty="0"/>
              <a:t>Write a code that turns on light based on the reading from the light sensor  </a:t>
            </a:r>
          </a:p>
          <a:p>
            <a:endParaRPr lang="en-US" dirty="0"/>
          </a:p>
        </p:txBody>
      </p:sp>
      <p:pic>
        <p:nvPicPr>
          <p:cNvPr id="5" name="Content Placeholder 4" descr="Graphical user interface, diagram&#10;&#10;Description automatically generated">
            <a:extLst>
              <a:ext uri="{FF2B5EF4-FFF2-40B4-BE49-F238E27FC236}">
                <a16:creationId xmlns:a16="http://schemas.microsoft.com/office/drawing/2014/main" id="{39F0E3FC-2ADC-FB7E-6C2D-72CCB71BB25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29864" y="1919409"/>
            <a:ext cx="8974213" cy="4351338"/>
          </a:xfrm>
          <a:prstGeom prst="rect">
            <a:avLst/>
          </a:prstGeom>
        </p:spPr>
      </p:pic>
    </p:spTree>
    <p:extLst>
      <p:ext uri="{BB962C8B-B14F-4D97-AF65-F5344CB8AC3E}">
        <p14:creationId xmlns:p14="http://schemas.microsoft.com/office/powerpoint/2010/main" val="4017150559"/>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44</TotalTime>
  <Words>497</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 LT Pro</vt:lpstr>
      <vt:lpstr>AvenirNext LT Pro Medium</vt:lpstr>
      <vt:lpstr>Posterama</vt:lpstr>
      <vt:lpstr>ExploreVTI</vt:lpstr>
      <vt:lpstr>CEIS 101 JULY 2022 SESSION PROJECT </vt:lpstr>
      <vt:lpstr>INTRODUCTION</vt:lpstr>
      <vt:lpstr>OVERVIEW</vt:lpstr>
      <vt:lpstr>Circuit Simulation </vt:lpstr>
      <vt:lpstr>Circuit Building and Displaying Messages</vt:lpstr>
      <vt:lpstr>Adding Switch and Buzzer to Smart Home Security System </vt:lpstr>
      <vt:lpstr>Adding Distance Sensor to Smart Home System </vt:lpstr>
      <vt:lpstr>ANALYZING DATA FROM SERIAL PLOTTER </vt:lpstr>
      <vt:lpstr>ADDING AUTOMATED LIGHT TO SMART HOME SECURITY SYSTEM</vt:lpstr>
      <vt:lpstr>CODE USED </vt:lpstr>
      <vt:lpstr>ARDUINO UNO MEGA 2560  PROTOTYPE  VERSION</vt:lpstr>
      <vt:lpstr> CHALLENGES</vt:lpstr>
      <vt:lpstr>CAREER SKILLS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101 JULY 2022 SESSION PROJECT </dc:title>
  <dc:creator>Awuku, Solomon</dc:creator>
  <cp:lastModifiedBy>Awuku, Solomon</cp:lastModifiedBy>
  <cp:revision>1</cp:revision>
  <dcterms:created xsi:type="dcterms:W3CDTF">2022-08-23T16:38:05Z</dcterms:created>
  <dcterms:modified xsi:type="dcterms:W3CDTF">2022-08-23T17:22:32Z</dcterms:modified>
</cp:coreProperties>
</file>